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91" r:id="rId25"/>
    <p:sldId id="292" r:id="rId26"/>
    <p:sldId id="282" r:id="rId27"/>
    <p:sldId id="283" r:id="rId28"/>
    <p:sldId id="284" r:id="rId29"/>
    <p:sldId id="285" r:id="rId30"/>
    <p:sldId id="286" r:id="rId31"/>
    <p:sldId id="290" r:id="rId32"/>
    <p:sldId id="287" r:id="rId33"/>
    <p:sldId id="288" r:id="rId34"/>
    <p:sldId id="289" r:id="rId3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22" autoAdjust="0"/>
  </p:normalViewPr>
  <p:slideViewPr>
    <p:cSldViewPr>
      <p:cViewPr>
        <p:scale>
          <a:sx n="74" d="100"/>
          <a:sy n="74" d="100"/>
        </p:scale>
        <p:origin x="-126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001B4B"/>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192"/>
            <a:ext cx="9143999" cy="668121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1" i="0">
                <a:solidFill>
                  <a:srgbClr val="001B4B"/>
                </a:solidFill>
                <a:latin typeface="Georgia"/>
                <a:cs typeface="Georgia"/>
              </a:defRPr>
            </a:lvl1pPr>
          </a:lstStyle>
          <a:p>
            <a:endParaRPr/>
          </a:p>
        </p:txBody>
      </p:sp>
      <p:sp>
        <p:nvSpPr>
          <p:cNvPr id="3" name="Holder 3"/>
          <p:cNvSpPr>
            <a:spLocks noGrp="1"/>
          </p:cNvSpPr>
          <p:nvPr>
            <p:ph sz="half" idx="2"/>
          </p:nvPr>
        </p:nvSpPr>
        <p:spPr>
          <a:xfrm>
            <a:off x="407342" y="1497388"/>
            <a:ext cx="3997325" cy="470725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sz="half" idx="3"/>
          </p:nvPr>
        </p:nvSpPr>
        <p:spPr>
          <a:xfrm>
            <a:off x="4903142" y="1459542"/>
            <a:ext cx="3955415" cy="4121785"/>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33983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200" b="1" i="0">
                <a:solidFill>
                  <a:srgbClr val="001B4B"/>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80683" y="2379154"/>
            <a:ext cx="2782633" cy="665480"/>
          </a:xfrm>
          <a:prstGeom prst="rect">
            <a:avLst/>
          </a:prstGeom>
        </p:spPr>
        <p:txBody>
          <a:bodyPr wrap="square" lIns="0" tIns="0" rIns="0" bIns="0">
            <a:spAutoFit/>
          </a:bodyPr>
          <a:lstStyle>
            <a:lvl1pPr>
              <a:defRPr sz="4200" b="1" i="0">
                <a:solidFill>
                  <a:srgbClr val="001B4B"/>
                </a:solidFill>
                <a:latin typeface="Georgia"/>
                <a:cs typeface="Georgia"/>
              </a:defRPr>
            </a:lvl1pPr>
          </a:lstStyle>
          <a:p>
            <a:endParaRPr/>
          </a:p>
        </p:txBody>
      </p:sp>
      <p:sp>
        <p:nvSpPr>
          <p:cNvPr id="3" name="Holder 3"/>
          <p:cNvSpPr>
            <a:spLocks noGrp="1"/>
          </p:cNvSpPr>
          <p:nvPr>
            <p:ph type="body" idx="1"/>
          </p:nvPr>
        </p:nvSpPr>
        <p:spPr>
          <a:xfrm>
            <a:off x="4723753" y="2188089"/>
            <a:ext cx="3802379" cy="3756660"/>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185032" y="677984"/>
            <a:ext cx="4343400" cy="2988310"/>
          </a:xfrm>
          <a:prstGeom prst="rect">
            <a:avLst/>
          </a:prstGeom>
        </p:spPr>
        <p:txBody>
          <a:bodyPr vert="horz" wrap="square" lIns="0" tIns="13335" rIns="0" bIns="0" rtlCol="0">
            <a:spAutoFit/>
          </a:bodyPr>
          <a:lstStyle/>
          <a:p>
            <a:pPr marL="3175" algn="ctr">
              <a:lnSpc>
                <a:spcPct val="100000"/>
              </a:lnSpc>
              <a:spcBef>
                <a:spcPts val="105"/>
              </a:spcBef>
            </a:pPr>
            <a:r>
              <a:rPr sz="3200" b="1" spc="-5" dirty="0">
                <a:solidFill>
                  <a:srgbClr val="FFC000"/>
                </a:solidFill>
                <a:latin typeface="Verdana"/>
                <a:cs typeface="Verdana"/>
              </a:rPr>
              <a:t>Undergraduate</a:t>
            </a:r>
            <a:endParaRPr sz="3200">
              <a:latin typeface="Verdana"/>
              <a:cs typeface="Verdana"/>
            </a:endParaRPr>
          </a:p>
          <a:p>
            <a:pPr marL="635" algn="ctr">
              <a:lnSpc>
                <a:spcPct val="100000"/>
              </a:lnSpc>
              <a:spcBef>
                <a:spcPts val="2685"/>
              </a:spcBef>
            </a:pPr>
            <a:r>
              <a:rPr sz="3200" b="1" spc="-5" dirty="0">
                <a:solidFill>
                  <a:srgbClr val="FFFFFF"/>
                </a:solidFill>
                <a:latin typeface="Verdana"/>
                <a:cs typeface="Verdana"/>
              </a:rPr>
              <a:t>Field Orientation</a:t>
            </a:r>
            <a:endParaRPr sz="3200">
              <a:latin typeface="Verdana"/>
              <a:cs typeface="Verdana"/>
            </a:endParaRPr>
          </a:p>
          <a:p>
            <a:pPr algn="ctr">
              <a:lnSpc>
                <a:spcPts val="5030"/>
              </a:lnSpc>
              <a:spcBef>
                <a:spcPts val="2180"/>
              </a:spcBef>
            </a:pPr>
            <a:r>
              <a:rPr sz="4200" b="1" spc="-5" dirty="0">
                <a:solidFill>
                  <a:srgbClr val="D5A70D"/>
                </a:solidFill>
                <a:latin typeface="Georgia"/>
                <a:cs typeface="Georgia"/>
              </a:rPr>
              <a:t>Quick</a:t>
            </a:r>
            <a:r>
              <a:rPr sz="4200" b="1" spc="-80" dirty="0">
                <a:solidFill>
                  <a:srgbClr val="D5A70D"/>
                </a:solidFill>
                <a:latin typeface="Georgia"/>
                <a:cs typeface="Georgia"/>
              </a:rPr>
              <a:t> </a:t>
            </a:r>
            <a:r>
              <a:rPr sz="4200" b="1" spc="-5" dirty="0">
                <a:solidFill>
                  <a:srgbClr val="D5A70D"/>
                </a:solidFill>
                <a:latin typeface="Georgia"/>
                <a:cs typeface="Georgia"/>
              </a:rPr>
              <a:t>Overview</a:t>
            </a:r>
            <a:endParaRPr sz="4200">
              <a:latin typeface="Georgia"/>
              <a:cs typeface="Georgia"/>
            </a:endParaRPr>
          </a:p>
          <a:p>
            <a:pPr marL="2540" algn="ctr">
              <a:lnSpc>
                <a:spcPts val="5750"/>
              </a:lnSpc>
            </a:pPr>
            <a:r>
              <a:rPr sz="4800" b="1" spc="-5" dirty="0">
                <a:solidFill>
                  <a:srgbClr val="FFFFFF"/>
                </a:solidFill>
                <a:latin typeface="Georgia"/>
                <a:cs typeface="Georgia"/>
              </a:rPr>
              <a:t>Part</a:t>
            </a:r>
            <a:r>
              <a:rPr sz="4800" b="1" spc="15" dirty="0">
                <a:solidFill>
                  <a:srgbClr val="FFFFFF"/>
                </a:solidFill>
                <a:latin typeface="Georgia"/>
                <a:cs typeface="Georgia"/>
              </a:rPr>
              <a:t> </a:t>
            </a:r>
            <a:r>
              <a:rPr sz="4800" b="1" dirty="0">
                <a:solidFill>
                  <a:srgbClr val="FFFFFF"/>
                </a:solidFill>
                <a:latin typeface="Georgia"/>
                <a:cs typeface="Georgia"/>
              </a:rPr>
              <a:t>I</a:t>
            </a:r>
            <a:endParaRPr sz="4800">
              <a:latin typeface="Georgia"/>
              <a:cs typeface="Georgia"/>
            </a:endParaRPr>
          </a:p>
        </p:txBody>
      </p:sp>
      <p:sp>
        <p:nvSpPr>
          <p:cNvPr id="4" name="object 4"/>
          <p:cNvSpPr txBox="1"/>
          <p:nvPr/>
        </p:nvSpPr>
        <p:spPr>
          <a:xfrm>
            <a:off x="193039" y="294004"/>
            <a:ext cx="802640" cy="299720"/>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Calibri"/>
                <a:cs typeface="Calibri"/>
              </a:rPr>
              <a:t>Courage</a:t>
            </a:r>
            <a:endParaRPr sz="1800">
              <a:latin typeface="Calibri"/>
              <a:cs typeface="Calibri"/>
            </a:endParaRPr>
          </a:p>
        </p:txBody>
      </p:sp>
      <p:sp>
        <p:nvSpPr>
          <p:cNvPr id="5" name="object 5"/>
          <p:cNvSpPr txBox="1"/>
          <p:nvPr/>
        </p:nvSpPr>
        <p:spPr>
          <a:xfrm>
            <a:off x="193039" y="842645"/>
            <a:ext cx="117538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Compassion</a:t>
            </a:r>
            <a:endParaRPr sz="1800">
              <a:latin typeface="Calibri"/>
              <a:cs typeface="Calibri"/>
            </a:endParaRPr>
          </a:p>
        </p:txBody>
      </p:sp>
      <p:sp>
        <p:nvSpPr>
          <p:cNvPr id="6" name="object 6"/>
          <p:cNvSpPr txBox="1"/>
          <p:nvPr/>
        </p:nvSpPr>
        <p:spPr>
          <a:xfrm>
            <a:off x="193039" y="1391284"/>
            <a:ext cx="121666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Calibri"/>
                <a:cs typeface="Calibri"/>
              </a:rPr>
              <a:t>Competence</a:t>
            </a:r>
            <a:endParaRPr sz="18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0895"/>
            <a:ext cx="9143999" cy="65471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48770" y="1313299"/>
            <a:ext cx="5444490" cy="513715"/>
          </a:xfrm>
          <a:prstGeom prst="rect">
            <a:avLst/>
          </a:prstGeom>
        </p:spPr>
        <p:txBody>
          <a:bodyPr vert="horz" wrap="square" lIns="0" tIns="13335" rIns="0" bIns="0" rtlCol="0">
            <a:spAutoFit/>
          </a:bodyPr>
          <a:lstStyle/>
          <a:p>
            <a:pPr marL="12700">
              <a:lnSpc>
                <a:spcPct val="100000"/>
              </a:lnSpc>
              <a:spcBef>
                <a:spcPts val="105"/>
              </a:spcBef>
            </a:pPr>
            <a:r>
              <a:rPr sz="3200" spc="-5" dirty="0"/>
              <a:t>Field </a:t>
            </a:r>
            <a:r>
              <a:rPr sz="3200" dirty="0"/>
              <a:t>Education</a:t>
            </a:r>
            <a:r>
              <a:rPr sz="3200" spc="-70" dirty="0"/>
              <a:t> </a:t>
            </a:r>
            <a:r>
              <a:rPr sz="3200" dirty="0"/>
              <a:t>Structure</a:t>
            </a:r>
            <a:endParaRPr sz="3200"/>
          </a:p>
        </p:txBody>
      </p:sp>
      <p:sp>
        <p:nvSpPr>
          <p:cNvPr id="4" name="object 4"/>
          <p:cNvSpPr txBox="1"/>
          <p:nvPr/>
        </p:nvSpPr>
        <p:spPr>
          <a:xfrm>
            <a:off x="4680891" y="2059047"/>
            <a:ext cx="4044315" cy="2878455"/>
          </a:xfrm>
          <a:prstGeom prst="rect">
            <a:avLst/>
          </a:prstGeom>
        </p:spPr>
        <p:txBody>
          <a:bodyPr vert="horz" wrap="square" lIns="0" tIns="85725" rIns="0" bIns="0" rtlCol="0">
            <a:spAutoFit/>
          </a:bodyPr>
          <a:lstStyle/>
          <a:p>
            <a:pPr marL="12700">
              <a:lnSpc>
                <a:spcPct val="100000"/>
              </a:lnSpc>
              <a:spcBef>
                <a:spcPts val="675"/>
              </a:spcBef>
            </a:pPr>
            <a:r>
              <a:rPr sz="2400" dirty="0">
                <a:latin typeface="Calibri"/>
                <a:cs typeface="Calibri"/>
              </a:rPr>
              <a:t>Field </a:t>
            </a:r>
            <a:r>
              <a:rPr sz="2400" spc="-5" dirty="0">
                <a:latin typeface="Calibri"/>
                <a:cs typeface="Calibri"/>
              </a:rPr>
              <a:t>Placement </a:t>
            </a:r>
            <a:r>
              <a:rPr sz="2400" dirty="0">
                <a:latin typeface="Calibri"/>
                <a:cs typeface="Calibri"/>
              </a:rPr>
              <a:t>|</a:t>
            </a:r>
            <a:r>
              <a:rPr sz="2400" spc="-65" dirty="0">
                <a:latin typeface="Calibri"/>
                <a:cs typeface="Calibri"/>
              </a:rPr>
              <a:t> </a:t>
            </a:r>
            <a:r>
              <a:rPr sz="2400" spc="-10" dirty="0">
                <a:latin typeface="Calibri"/>
                <a:cs typeface="Calibri"/>
              </a:rPr>
              <a:t>Practicum</a:t>
            </a:r>
            <a:endParaRPr sz="2400">
              <a:latin typeface="Calibri"/>
              <a:cs typeface="Calibri"/>
            </a:endParaRPr>
          </a:p>
          <a:p>
            <a:pPr marL="353695" marR="631825" indent="-340995">
              <a:lnSpc>
                <a:spcPct val="100000"/>
              </a:lnSpc>
              <a:spcBef>
                <a:spcPts val="575"/>
              </a:spcBef>
              <a:buFont typeface="Arial"/>
              <a:buChar char="•"/>
              <a:tabLst>
                <a:tab pos="353695" algn="l"/>
                <a:tab pos="354330" algn="l"/>
              </a:tabLst>
            </a:pPr>
            <a:r>
              <a:rPr sz="2400" spc="-5" dirty="0">
                <a:latin typeface="Calibri"/>
                <a:cs typeface="Calibri"/>
              </a:rPr>
              <a:t>7750:493 Social Agency</a:t>
            </a:r>
            <a:r>
              <a:rPr sz="2400" spc="-100" dirty="0">
                <a:latin typeface="Calibri"/>
                <a:cs typeface="Calibri"/>
              </a:rPr>
              <a:t> </a:t>
            </a:r>
            <a:r>
              <a:rPr sz="2400" dirty="0">
                <a:latin typeface="Calibri"/>
                <a:cs typeface="Calibri"/>
              </a:rPr>
              <a:t>I  </a:t>
            </a:r>
            <a:r>
              <a:rPr sz="2400" spc="-15" dirty="0">
                <a:latin typeface="Calibri"/>
                <a:cs typeface="Calibri"/>
              </a:rPr>
              <a:t>First</a:t>
            </a:r>
            <a:r>
              <a:rPr sz="2400" spc="-30" dirty="0">
                <a:latin typeface="Calibri"/>
                <a:cs typeface="Calibri"/>
              </a:rPr>
              <a:t> </a:t>
            </a:r>
            <a:r>
              <a:rPr sz="2400" spc="-5" dirty="0">
                <a:latin typeface="Calibri"/>
                <a:cs typeface="Calibri"/>
              </a:rPr>
              <a:t>semester</a:t>
            </a:r>
            <a:endParaRPr sz="2400">
              <a:latin typeface="Calibri"/>
              <a:cs typeface="Calibri"/>
            </a:endParaRPr>
          </a:p>
          <a:p>
            <a:pPr marL="353695" marR="556260" indent="-340995">
              <a:lnSpc>
                <a:spcPct val="100000"/>
              </a:lnSpc>
              <a:spcBef>
                <a:spcPts val="575"/>
              </a:spcBef>
              <a:buFont typeface="Arial"/>
              <a:buChar char="•"/>
              <a:tabLst>
                <a:tab pos="353695" algn="l"/>
                <a:tab pos="354330" algn="l"/>
              </a:tabLst>
            </a:pPr>
            <a:r>
              <a:rPr sz="2400" spc="-5" dirty="0">
                <a:latin typeface="Calibri"/>
                <a:cs typeface="Calibri"/>
              </a:rPr>
              <a:t>7750:494 Social Agency</a:t>
            </a:r>
            <a:r>
              <a:rPr sz="2400" spc="-100" dirty="0">
                <a:latin typeface="Calibri"/>
                <a:cs typeface="Calibri"/>
              </a:rPr>
              <a:t> </a:t>
            </a:r>
            <a:r>
              <a:rPr sz="2400" spc="-5" dirty="0">
                <a:latin typeface="Calibri"/>
                <a:cs typeface="Calibri"/>
              </a:rPr>
              <a:t>II  Second</a:t>
            </a:r>
            <a:r>
              <a:rPr sz="2400" spc="-15" dirty="0">
                <a:latin typeface="Calibri"/>
                <a:cs typeface="Calibri"/>
              </a:rPr>
              <a:t> </a:t>
            </a:r>
            <a:r>
              <a:rPr sz="2400" spc="-5" dirty="0">
                <a:latin typeface="Calibri"/>
                <a:cs typeface="Calibri"/>
              </a:rPr>
              <a:t>semester</a:t>
            </a:r>
            <a:endParaRPr sz="2400">
              <a:latin typeface="Calibri"/>
              <a:cs typeface="Calibri"/>
            </a:endParaRPr>
          </a:p>
          <a:p>
            <a:pPr marL="353695" marR="5080" indent="-340995">
              <a:lnSpc>
                <a:spcPct val="100000"/>
              </a:lnSpc>
              <a:spcBef>
                <a:spcPts val="575"/>
              </a:spcBef>
              <a:buFont typeface="Arial"/>
              <a:buChar char="•"/>
              <a:tabLst>
                <a:tab pos="353695" algn="l"/>
                <a:tab pos="354330" algn="l"/>
              </a:tabLst>
            </a:pPr>
            <a:r>
              <a:rPr sz="2400" dirty="0">
                <a:latin typeface="Calibri"/>
                <a:cs typeface="Calibri"/>
              </a:rPr>
              <a:t>3 </a:t>
            </a:r>
            <a:r>
              <a:rPr sz="2400" spc="-5" dirty="0">
                <a:latin typeface="Calibri"/>
                <a:cs typeface="Calibri"/>
              </a:rPr>
              <a:t>credits </a:t>
            </a:r>
            <a:r>
              <a:rPr sz="2400" dirty="0">
                <a:latin typeface="Calibri"/>
                <a:cs typeface="Calibri"/>
              </a:rPr>
              <a:t>each </a:t>
            </a:r>
            <a:r>
              <a:rPr sz="2400" spc="-10" dirty="0">
                <a:latin typeface="Calibri"/>
                <a:cs typeface="Calibri"/>
              </a:rPr>
              <a:t>course|6</a:t>
            </a:r>
            <a:r>
              <a:rPr sz="2400" spc="-140" dirty="0">
                <a:latin typeface="Calibri"/>
                <a:cs typeface="Calibri"/>
              </a:rPr>
              <a:t> </a:t>
            </a:r>
            <a:r>
              <a:rPr sz="2400" spc="-5" dirty="0">
                <a:latin typeface="Calibri"/>
                <a:cs typeface="Calibri"/>
              </a:rPr>
              <a:t>credit  </a:t>
            </a:r>
            <a:r>
              <a:rPr sz="2400" spc="-15" dirty="0">
                <a:latin typeface="Calibri"/>
                <a:cs typeface="Calibri"/>
              </a:rPr>
              <a:t>hours </a:t>
            </a:r>
            <a:r>
              <a:rPr sz="2400" spc="-20" dirty="0">
                <a:latin typeface="Calibri"/>
                <a:cs typeface="Calibri"/>
              </a:rPr>
              <a:t>for </a:t>
            </a:r>
            <a:r>
              <a:rPr sz="2400" spc="-5" dirty="0">
                <a:latin typeface="Calibri"/>
                <a:cs typeface="Calibri"/>
              </a:rPr>
              <a:t>both</a:t>
            </a:r>
            <a:r>
              <a:rPr sz="2400" dirty="0">
                <a:latin typeface="Calibri"/>
                <a:cs typeface="Calibri"/>
              </a:rPr>
              <a:t> </a:t>
            </a:r>
            <a:r>
              <a:rPr sz="2400" spc="-10" dirty="0">
                <a:latin typeface="Calibri"/>
                <a:cs typeface="Calibri"/>
              </a:rPr>
              <a:t>semesters</a:t>
            </a:r>
            <a:endParaRPr sz="2400">
              <a:latin typeface="Calibri"/>
              <a:cs typeface="Calibri"/>
            </a:endParaRPr>
          </a:p>
        </p:txBody>
      </p:sp>
      <p:sp>
        <p:nvSpPr>
          <p:cNvPr id="5" name="object 5"/>
          <p:cNvSpPr/>
          <p:nvPr/>
        </p:nvSpPr>
        <p:spPr>
          <a:xfrm>
            <a:off x="499872" y="2058924"/>
            <a:ext cx="3595115" cy="47990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0895"/>
            <a:ext cx="9143999" cy="65471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28" y="1313299"/>
            <a:ext cx="5444490" cy="513715"/>
          </a:xfrm>
          <a:prstGeom prst="rect">
            <a:avLst/>
          </a:prstGeom>
        </p:spPr>
        <p:txBody>
          <a:bodyPr vert="horz" wrap="square" lIns="0" tIns="13335" rIns="0" bIns="0" rtlCol="0">
            <a:spAutoFit/>
          </a:bodyPr>
          <a:lstStyle/>
          <a:p>
            <a:pPr marL="12700">
              <a:lnSpc>
                <a:spcPct val="100000"/>
              </a:lnSpc>
              <a:spcBef>
                <a:spcPts val="105"/>
              </a:spcBef>
            </a:pPr>
            <a:r>
              <a:rPr sz="3200" spc="-5" dirty="0"/>
              <a:t>Field </a:t>
            </a:r>
            <a:r>
              <a:rPr sz="3200" dirty="0"/>
              <a:t>Education</a:t>
            </a:r>
            <a:r>
              <a:rPr sz="3200" spc="-70" dirty="0"/>
              <a:t> </a:t>
            </a:r>
            <a:r>
              <a:rPr sz="3200" dirty="0"/>
              <a:t>Structure</a:t>
            </a:r>
            <a:endParaRPr sz="3200"/>
          </a:p>
        </p:txBody>
      </p:sp>
      <p:sp>
        <p:nvSpPr>
          <p:cNvPr id="4" name="object 4"/>
          <p:cNvSpPr txBox="1"/>
          <p:nvPr/>
        </p:nvSpPr>
        <p:spPr>
          <a:xfrm>
            <a:off x="4728362" y="1886310"/>
            <a:ext cx="4128770" cy="3098165"/>
          </a:xfrm>
          <a:prstGeom prst="rect">
            <a:avLst/>
          </a:prstGeom>
        </p:spPr>
        <p:txBody>
          <a:bodyPr vert="horz" wrap="square" lIns="0" tIns="12700" rIns="0" bIns="0" rtlCol="0">
            <a:spAutoFit/>
          </a:bodyPr>
          <a:lstStyle/>
          <a:p>
            <a:pPr marL="12700" marR="352425">
              <a:lnSpc>
                <a:spcPct val="100000"/>
              </a:lnSpc>
              <a:spcBef>
                <a:spcPts val="100"/>
              </a:spcBef>
            </a:pPr>
            <a:r>
              <a:rPr sz="2400" dirty="0">
                <a:latin typeface="Calibri"/>
                <a:cs typeface="Calibri"/>
              </a:rPr>
              <a:t>Hybrid Seminar </a:t>
            </a:r>
            <a:r>
              <a:rPr sz="2400" spc="-10" dirty="0">
                <a:latin typeface="Calibri"/>
                <a:cs typeface="Calibri"/>
              </a:rPr>
              <a:t>Courses|</a:t>
            </a:r>
            <a:r>
              <a:rPr sz="2400" spc="-125" dirty="0">
                <a:latin typeface="Calibri"/>
                <a:cs typeface="Calibri"/>
              </a:rPr>
              <a:t> </a:t>
            </a:r>
            <a:r>
              <a:rPr sz="2400" dirty="0">
                <a:latin typeface="Calibri"/>
                <a:cs typeface="Calibri"/>
              </a:rPr>
              <a:t>Field  Seminar</a:t>
            </a:r>
            <a:endParaRPr sz="2400">
              <a:latin typeface="Calibri"/>
              <a:cs typeface="Calibri"/>
            </a:endParaRPr>
          </a:p>
          <a:p>
            <a:pPr marL="353695" marR="5080" indent="-340995">
              <a:lnSpc>
                <a:spcPct val="100000"/>
              </a:lnSpc>
              <a:spcBef>
                <a:spcPts val="575"/>
              </a:spcBef>
              <a:buFont typeface="Arial"/>
              <a:buChar char="•"/>
              <a:tabLst>
                <a:tab pos="353695" algn="l"/>
                <a:tab pos="354330" algn="l"/>
              </a:tabLst>
            </a:pPr>
            <a:r>
              <a:rPr sz="2400" spc="-5" dirty="0">
                <a:latin typeface="Calibri"/>
                <a:cs typeface="Calibri"/>
              </a:rPr>
              <a:t>421- </a:t>
            </a:r>
            <a:r>
              <a:rPr sz="2400" spc="-10" dirty="0">
                <a:latin typeface="Calibri"/>
                <a:cs typeface="Calibri"/>
              </a:rPr>
              <a:t>Introduction </a:t>
            </a:r>
            <a:r>
              <a:rPr sz="2400" spc="-15" dirty="0">
                <a:latin typeface="Calibri"/>
                <a:cs typeface="Calibri"/>
              </a:rPr>
              <a:t>to </a:t>
            </a:r>
            <a:r>
              <a:rPr sz="2400" dirty="0">
                <a:latin typeface="Calibri"/>
                <a:cs typeface="Calibri"/>
              </a:rPr>
              <a:t>Field  Experience Seminar- </a:t>
            </a:r>
            <a:r>
              <a:rPr sz="2400" i="1" spc="-5" dirty="0">
                <a:solidFill>
                  <a:srgbClr val="002060"/>
                </a:solidFill>
                <a:latin typeface="Calibri"/>
                <a:cs typeface="Calibri"/>
              </a:rPr>
              <a:t>First  </a:t>
            </a:r>
            <a:r>
              <a:rPr sz="2400" i="1" spc="-10" dirty="0">
                <a:solidFill>
                  <a:srgbClr val="002060"/>
                </a:solidFill>
                <a:latin typeface="Calibri"/>
                <a:cs typeface="Calibri"/>
              </a:rPr>
              <a:t>Semester </a:t>
            </a:r>
            <a:r>
              <a:rPr sz="2400" spc="-5" dirty="0">
                <a:latin typeface="Calibri"/>
                <a:cs typeface="Calibri"/>
              </a:rPr>
              <a:t>422 </a:t>
            </a:r>
            <a:r>
              <a:rPr sz="2400" dirty="0">
                <a:latin typeface="Calibri"/>
                <a:cs typeface="Calibri"/>
              </a:rPr>
              <a:t>Field</a:t>
            </a:r>
            <a:r>
              <a:rPr sz="2400" spc="-55" dirty="0">
                <a:latin typeface="Calibri"/>
                <a:cs typeface="Calibri"/>
              </a:rPr>
              <a:t> </a:t>
            </a:r>
            <a:r>
              <a:rPr sz="2400" dirty="0">
                <a:latin typeface="Calibri"/>
                <a:cs typeface="Calibri"/>
              </a:rPr>
              <a:t>Experience  Seminar </a:t>
            </a:r>
            <a:r>
              <a:rPr sz="2400" spc="-5" dirty="0">
                <a:latin typeface="Calibri"/>
                <a:cs typeface="Calibri"/>
              </a:rPr>
              <a:t>II- </a:t>
            </a:r>
            <a:r>
              <a:rPr sz="2400" i="1" spc="-10" dirty="0">
                <a:solidFill>
                  <a:srgbClr val="002060"/>
                </a:solidFill>
                <a:latin typeface="Calibri"/>
                <a:cs typeface="Calibri"/>
              </a:rPr>
              <a:t>Second</a:t>
            </a:r>
            <a:r>
              <a:rPr sz="2400" i="1" spc="-25" dirty="0">
                <a:solidFill>
                  <a:srgbClr val="002060"/>
                </a:solidFill>
                <a:latin typeface="Calibri"/>
                <a:cs typeface="Calibri"/>
              </a:rPr>
              <a:t> </a:t>
            </a:r>
            <a:r>
              <a:rPr sz="2400" i="1" spc="-10" dirty="0">
                <a:solidFill>
                  <a:srgbClr val="002060"/>
                </a:solidFill>
                <a:latin typeface="Calibri"/>
                <a:cs typeface="Calibri"/>
              </a:rPr>
              <a:t>Semester</a:t>
            </a:r>
            <a:endParaRPr sz="2400">
              <a:latin typeface="Calibri"/>
              <a:cs typeface="Calibri"/>
            </a:endParaRPr>
          </a:p>
          <a:p>
            <a:pPr marL="353695" marR="88900" indent="-340995">
              <a:lnSpc>
                <a:spcPct val="100000"/>
              </a:lnSpc>
              <a:spcBef>
                <a:spcPts val="575"/>
              </a:spcBef>
              <a:buFont typeface="Arial"/>
              <a:buChar char="•"/>
              <a:tabLst>
                <a:tab pos="353695" algn="l"/>
                <a:tab pos="354330" algn="l"/>
              </a:tabLst>
            </a:pPr>
            <a:r>
              <a:rPr sz="2400" dirty="0">
                <a:latin typeface="Calibri"/>
                <a:cs typeface="Calibri"/>
              </a:rPr>
              <a:t>2 </a:t>
            </a:r>
            <a:r>
              <a:rPr sz="2400" spc="-5" dirty="0">
                <a:latin typeface="Calibri"/>
                <a:cs typeface="Calibri"/>
              </a:rPr>
              <a:t>credits </a:t>
            </a:r>
            <a:r>
              <a:rPr sz="2400" dirty="0">
                <a:latin typeface="Calibri"/>
                <a:cs typeface="Calibri"/>
              </a:rPr>
              <a:t>each </a:t>
            </a:r>
            <a:r>
              <a:rPr sz="2400" spc="-10" dirty="0">
                <a:latin typeface="Calibri"/>
                <a:cs typeface="Calibri"/>
              </a:rPr>
              <a:t>course|4</a:t>
            </a:r>
            <a:r>
              <a:rPr sz="2400" spc="-140" dirty="0">
                <a:latin typeface="Calibri"/>
                <a:cs typeface="Calibri"/>
              </a:rPr>
              <a:t> </a:t>
            </a:r>
            <a:r>
              <a:rPr sz="2400" spc="-5" dirty="0">
                <a:latin typeface="Calibri"/>
                <a:cs typeface="Calibri"/>
              </a:rPr>
              <a:t>credit  </a:t>
            </a:r>
            <a:r>
              <a:rPr sz="2400" spc="-15" dirty="0">
                <a:latin typeface="Calibri"/>
                <a:cs typeface="Calibri"/>
              </a:rPr>
              <a:t>hours </a:t>
            </a:r>
            <a:r>
              <a:rPr sz="2400" spc="-20" dirty="0">
                <a:latin typeface="Calibri"/>
                <a:cs typeface="Calibri"/>
              </a:rPr>
              <a:t>for </a:t>
            </a:r>
            <a:r>
              <a:rPr sz="2400" spc="-5" dirty="0">
                <a:latin typeface="Calibri"/>
                <a:cs typeface="Calibri"/>
              </a:rPr>
              <a:t>both</a:t>
            </a:r>
            <a:r>
              <a:rPr sz="2400" dirty="0">
                <a:latin typeface="Calibri"/>
                <a:cs typeface="Calibri"/>
              </a:rPr>
              <a:t> </a:t>
            </a:r>
            <a:r>
              <a:rPr sz="2400" spc="-10" dirty="0">
                <a:latin typeface="Calibri"/>
                <a:cs typeface="Calibri"/>
              </a:rPr>
              <a:t>semesters</a:t>
            </a:r>
            <a:endParaRPr sz="2400">
              <a:latin typeface="Calibri"/>
              <a:cs typeface="Calibri"/>
            </a:endParaRPr>
          </a:p>
        </p:txBody>
      </p:sp>
      <p:sp>
        <p:nvSpPr>
          <p:cNvPr id="5" name="object 5"/>
          <p:cNvSpPr/>
          <p:nvPr/>
        </p:nvSpPr>
        <p:spPr>
          <a:xfrm>
            <a:off x="499872" y="2058924"/>
            <a:ext cx="3595115" cy="47990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622" y="12646"/>
            <a:ext cx="9096755"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96217" y="898899"/>
            <a:ext cx="1931670" cy="1781175"/>
          </a:xfrm>
          <a:prstGeom prst="rect">
            <a:avLst/>
          </a:prstGeom>
        </p:spPr>
        <p:txBody>
          <a:bodyPr vert="horz" wrap="square" lIns="0" tIns="85725" rIns="0" bIns="0" rtlCol="0">
            <a:spAutoFit/>
          </a:bodyPr>
          <a:lstStyle/>
          <a:p>
            <a:pPr marL="353695" indent="-340995">
              <a:lnSpc>
                <a:spcPct val="100000"/>
              </a:lnSpc>
              <a:spcBef>
                <a:spcPts val="675"/>
              </a:spcBef>
              <a:buFont typeface="Arial"/>
              <a:buChar char="•"/>
              <a:tabLst>
                <a:tab pos="353695" algn="l"/>
                <a:tab pos="354330" algn="l"/>
              </a:tabLst>
            </a:pPr>
            <a:r>
              <a:rPr sz="2400" b="1" spc="-5" dirty="0">
                <a:latin typeface="Calibri"/>
                <a:cs typeface="Calibri"/>
              </a:rPr>
              <a:t>Designed</a:t>
            </a:r>
            <a:endParaRPr sz="2400">
              <a:latin typeface="Calibri"/>
              <a:cs typeface="Calibri"/>
            </a:endParaRPr>
          </a:p>
          <a:p>
            <a:pPr marL="353695" indent="-340995">
              <a:lnSpc>
                <a:spcPct val="100000"/>
              </a:lnSpc>
              <a:spcBef>
                <a:spcPts val="575"/>
              </a:spcBef>
              <a:buFont typeface="Arial"/>
              <a:buChar char="•"/>
              <a:tabLst>
                <a:tab pos="353695" algn="l"/>
                <a:tab pos="354330" algn="l"/>
              </a:tabLst>
            </a:pPr>
            <a:r>
              <a:rPr sz="2400" b="1" dirty="0">
                <a:latin typeface="Calibri"/>
                <a:cs typeface="Calibri"/>
              </a:rPr>
              <a:t>Supervised</a:t>
            </a:r>
            <a:endParaRPr sz="2400">
              <a:latin typeface="Calibri"/>
              <a:cs typeface="Calibri"/>
            </a:endParaRPr>
          </a:p>
          <a:p>
            <a:pPr marL="353695" indent="-340995">
              <a:lnSpc>
                <a:spcPct val="100000"/>
              </a:lnSpc>
              <a:spcBef>
                <a:spcPts val="575"/>
              </a:spcBef>
              <a:buFont typeface="Arial"/>
              <a:buChar char="•"/>
              <a:tabLst>
                <a:tab pos="353695" algn="l"/>
                <a:tab pos="354330" algn="l"/>
              </a:tabLst>
            </a:pPr>
            <a:r>
              <a:rPr sz="2400" b="1" spc="-10" dirty="0">
                <a:latin typeface="Calibri"/>
                <a:cs typeface="Calibri"/>
              </a:rPr>
              <a:t>Coordinated</a:t>
            </a:r>
            <a:endParaRPr sz="2400">
              <a:latin typeface="Calibri"/>
              <a:cs typeface="Calibri"/>
            </a:endParaRPr>
          </a:p>
          <a:p>
            <a:pPr marL="353695" indent="-340995">
              <a:lnSpc>
                <a:spcPct val="100000"/>
              </a:lnSpc>
              <a:spcBef>
                <a:spcPts val="580"/>
              </a:spcBef>
              <a:buFont typeface="Arial"/>
              <a:buChar char="•"/>
              <a:tabLst>
                <a:tab pos="353695" algn="l"/>
                <a:tab pos="354330" algn="l"/>
              </a:tabLst>
            </a:pPr>
            <a:r>
              <a:rPr sz="2400" b="1" spc="-20" dirty="0">
                <a:latin typeface="Calibri"/>
                <a:cs typeface="Calibri"/>
              </a:rPr>
              <a:t>Evaluated</a:t>
            </a:r>
            <a:endParaRPr sz="2400">
              <a:latin typeface="Calibri"/>
              <a:cs typeface="Calibri"/>
            </a:endParaRPr>
          </a:p>
        </p:txBody>
      </p:sp>
      <p:sp>
        <p:nvSpPr>
          <p:cNvPr id="4" name="object 4"/>
          <p:cNvSpPr txBox="1"/>
          <p:nvPr/>
        </p:nvSpPr>
        <p:spPr>
          <a:xfrm>
            <a:off x="296217" y="2727699"/>
            <a:ext cx="3434715" cy="2293620"/>
          </a:xfrm>
          <a:prstGeom prst="rect">
            <a:avLst/>
          </a:prstGeom>
        </p:spPr>
        <p:txBody>
          <a:bodyPr vert="horz" wrap="square" lIns="0" tIns="12700" rIns="0" bIns="0" rtlCol="0">
            <a:spAutoFit/>
          </a:bodyPr>
          <a:lstStyle/>
          <a:p>
            <a:pPr marL="12700" marR="96520">
              <a:lnSpc>
                <a:spcPct val="100000"/>
              </a:lnSpc>
              <a:spcBef>
                <a:spcPts val="100"/>
              </a:spcBef>
            </a:pPr>
            <a:r>
              <a:rPr sz="2400" b="1" spc="-5" dirty="0">
                <a:latin typeface="Calibri"/>
                <a:cs typeface="Calibri"/>
              </a:rPr>
              <a:t>based </a:t>
            </a:r>
            <a:r>
              <a:rPr sz="2400" b="1" dirty="0">
                <a:latin typeface="Calibri"/>
                <a:cs typeface="Calibri"/>
              </a:rPr>
              <a:t>on </a:t>
            </a:r>
            <a:r>
              <a:rPr sz="2400" b="1" spc="-10" dirty="0">
                <a:latin typeface="Calibri"/>
                <a:cs typeface="Calibri"/>
              </a:rPr>
              <a:t>criteria by </a:t>
            </a:r>
            <a:r>
              <a:rPr sz="2400" b="1" spc="-5" dirty="0">
                <a:latin typeface="Calibri"/>
                <a:cs typeface="Calibri"/>
              </a:rPr>
              <a:t>which  </a:t>
            </a:r>
            <a:r>
              <a:rPr sz="2400" b="1" spc="-10" dirty="0">
                <a:latin typeface="Calibri"/>
                <a:cs typeface="Calibri"/>
              </a:rPr>
              <a:t>students </a:t>
            </a:r>
            <a:r>
              <a:rPr sz="2400" b="1" spc="-15" dirty="0">
                <a:latin typeface="Calibri"/>
                <a:cs typeface="Calibri"/>
              </a:rPr>
              <a:t>demonstrate  </a:t>
            </a:r>
            <a:r>
              <a:rPr sz="2400" b="1" spc="-10" dirty="0">
                <a:latin typeface="Calibri"/>
                <a:cs typeface="Calibri"/>
              </a:rPr>
              <a:t>achievement </a:t>
            </a:r>
            <a:r>
              <a:rPr sz="2400" b="1" dirty="0">
                <a:latin typeface="Calibri"/>
                <a:cs typeface="Calibri"/>
              </a:rPr>
              <a:t>of </a:t>
            </a:r>
            <a:r>
              <a:rPr sz="2400" b="1" spc="-15" dirty="0">
                <a:solidFill>
                  <a:srgbClr val="002060"/>
                </a:solidFill>
                <a:latin typeface="Calibri"/>
                <a:cs typeface="Calibri"/>
              </a:rPr>
              <a:t>program  </a:t>
            </a:r>
            <a:r>
              <a:rPr sz="2400" b="1" spc="-5" dirty="0">
                <a:solidFill>
                  <a:srgbClr val="002060"/>
                </a:solidFill>
                <a:latin typeface="Calibri"/>
                <a:cs typeface="Calibri"/>
              </a:rPr>
              <a:t>competencies.</a:t>
            </a:r>
            <a:endParaRPr sz="2400">
              <a:latin typeface="Calibri"/>
              <a:cs typeface="Calibri"/>
            </a:endParaRPr>
          </a:p>
          <a:p>
            <a:pPr marL="12700" marR="5080">
              <a:lnSpc>
                <a:spcPct val="100000"/>
              </a:lnSpc>
              <a:spcBef>
                <a:spcPts val="575"/>
              </a:spcBef>
            </a:pPr>
            <a:r>
              <a:rPr sz="2400" b="1" spc="-5" dirty="0">
                <a:solidFill>
                  <a:srgbClr val="002060"/>
                </a:solidFill>
                <a:latin typeface="Calibri"/>
                <a:cs typeface="Calibri"/>
              </a:rPr>
              <a:t>(</a:t>
            </a:r>
            <a:r>
              <a:rPr sz="2400" i="1" spc="-5" dirty="0">
                <a:solidFill>
                  <a:srgbClr val="002060"/>
                </a:solidFill>
                <a:latin typeface="Calibri"/>
                <a:cs typeface="Calibri"/>
              </a:rPr>
              <a:t>the ability </a:t>
            </a:r>
            <a:r>
              <a:rPr sz="2400" i="1" spc="-15" dirty="0">
                <a:solidFill>
                  <a:srgbClr val="002060"/>
                </a:solidFill>
                <a:latin typeface="Calibri"/>
                <a:cs typeface="Calibri"/>
              </a:rPr>
              <a:t>to </a:t>
            </a:r>
            <a:r>
              <a:rPr sz="2400" i="1" dirty="0">
                <a:solidFill>
                  <a:srgbClr val="002060"/>
                </a:solidFill>
                <a:latin typeface="Calibri"/>
                <a:cs typeface="Calibri"/>
              </a:rPr>
              <a:t>do </a:t>
            </a:r>
            <a:r>
              <a:rPr sz="2400" i="1" spc="-5" dirty="0">
                <a:solidFill>
                  <a:srgbClr val="002060"/>
                </a:solidFill>
                <a:latin typeface="Calibri"/>
                <a:cs typeface="Calibri"/>
              </a:rPr>
              <a:t>something  successfully </a:t>
            </a:r>
            <a:r>
              <a:rPr sz="2400" i="1" dirty="0">
                <a:solidFill>
                  <a:srgbClr val="002060"/>
                </a:solidFill>
                <a:latin typeface="Calibri"/>
                <a:cs typeface="Calibri"/>
              </a:rPr>
              <a:t>&amp;</a:t>
            </a:r>
            <a:r>
              <a:rPr sz="2400" i="1" spc="-10" dirty="0">
                <a:solidFill>
                  <a:srgbClr val="002060"/>
                </a:solidFill>
                <a:latin typeface="Calibri"/>
                <a:cs typeface="Calibri"/>
              </a:rPr>
              <a:t> </a:t>
            </a:r>
            <a:r>
              <a:rPr sz="2400" i="1" spc="-5" dirty="0">
                <a:solidFill>
                  <a:srgbClr val="002060"/>
                </a:solidFill>
                <a:latin typeface="Calibri"/>
                <a:cs typeface="Calibri"/>
              </a:rPr>
              <a:t>efficiently</a:t>
            </a:r>
            <a:r>
              <a:rPr sz="2400" b="1" spc="-5" dirty="0">
                <a:solidFill>
                  <a:srgbClr val="002060"/>
                </a:solidFill>
                <a:latin typeface="Calibri"/>
                <a:cs typeface="Calibri"/>
              </a:rPr>
              <a:t>)</a:t>
            </a:r>
            <a:endParaRPr sz="2400">
              <a:latin typeface="Calibri"/>
              <a:cs typeface="Calibri"/>
            </a:endParaRPr>
          </a:p>
        </p:txBody>
      </p:sp>
      <p:sp>
        <p:nvSpPr>
          <p:cNvPr id="5" name="object 5"/>
          <p:cNvSpPr txBox="1"/>
          <p:nvPr/>
        </p:nvSpPr>
        <p:spPr>
          <a:xfrm>
            <a:off x="4650728" y="1079921"/>
            <a:ext cx="1786889" cy="2073910"/>
          </a:xfrm>
          <a:prstGeom prst="rect">
            <a:avLst/>
          </a:prstGeom>
        </p:spPr>
        <p:txBody>
          <a:bodyPr vert="horz" wrap="square" lIns="0" tIns="97790" rIns="0" bIns="0" rtlCol="0">
            <a:spAutoFit/>
          </a:bodyPr>
          <a:lstStyle/>
          <a:p>
            <a:pPr marL="353695" indent="-340995">
              <a:lnSpc>
                <a:spcPct val="100000"/>
              </a:lnSpc>
              <a:spcBef>
                <a:spcPts val="770"/>
              </a:spcBef>
              <a:buFont typeface="Arial"/>
              <a:buChar char="•"/>
              <a:tabLst>
                <a:tab pos="353695" algn="l"/>
                <a:tab pos="354330" algn="l"/>
              </a:tabLst>
            </a:pPr>
            <a:r>
              <a:rPr sz="2800" b="1" spc="-20" dirty="0">
                <a:solidFill>
                  <a:srgbClr val="002060"/>
                </a:solidFill>
                <a:latin typeface="Calibri"/>
                <a:cs typeface="Calibri"/>
              </a:rPr>
              <a:t>Engage</a:t>
            </a:r>
            <a:endParaRPr sz="2800">
              <a:latin typeface="Calibri"/>
              <a:cs typeface="Calibri"/>
            </a:endParaRPr>
          </a:p>
          <a:p>
            <a:pPr marL="353695" indent="-340995">
              <a:lnSpc>
                <a:spcPct val="100000"/>
              </a:lnSpc>
              <a:spcBef>
                <a:spcPts val="675"/>
              </a:spcBef>
              <a:buFont typeface="Arial"/>
              <a:buChar char="•"/>
              <a:tabLst>
                <a:tab pos="353695" algn="l"/>
                <a:tab pos="354330" algn="l"/>
              </a:tabLst>
            </a:pPr>
            <a:r>
              <a:rPr sz="2800" b="1" spc="-5" dirty="0">
                <a:solidFill>
                  <a:srgbClr val="001B4B"/>
                </a:solidFill>
                <a:latin typeface="Calibri"/>
                <a:cs typeface="Calibri"/>
              </a:rPr>
              <a:t>Assess</a:t>
            </a:r>
            <a:endParaRPr sz="2800">
              <a:latin typeface="Calibri"/>
              <a:cs typeface="Calibri"/>
            </a:endParaRPr>
          </a:p>
          <a:p>
            <a:pPr marL="353695" indent="-340995">
              <a:lnSpc>
                <a:spcPct val="100000"/>
              </a:lnSpc>
              <a:spcBef>
                <a:spcPts val="670"/>
              </a:spcBef>
              <a:buFont typeface="Arial"/>
              <a:buChar char="•"/>
              <a:tabLst>
                <a:tab pos="353695" algn="l"/>
                <a:tab pos="354330" algn="l"/>
              </a:tabLst>
            </a:pPr>
            <a:r>
              <a:rPr sz="2800" b="1" spc="-15" dirty="0">
                <a:solidFill>
                  <a:srgbClr val="001B4B"/>
                </a:solidFill>
                <a:latin typeface="Calibri"/>
                <a:cs typeface="Calibri"/>
              </a:rPr>
              <a:t>Intervene</a:t>
            </a:r>
            <a:endParaRPr sz="2800">
              <a:latin typeface="Calibri"/>
              <a:cs typeface="Calibri"/>
            </a:endParaRPr>
          </a:p>
          <a:p>
            <a:pPr marL="353695" indent="-340995">
              <a:lnSpc>
                <a:spcPct val="100000"/>
              </a:lnSpc>
              <a:spcBef>
                <a:spcPts val="670"/>
              </a:spcBef>
              <a:buFont typeface="Arial"/>
              <a:buChar char="•"/>
              <a:tabLst>
                <a:tab pos="353695" algn="l"/>
                <a:tab pos="354330" algn="l"/>
              </a:tabLst>
            </a:pPr>
            <a:r>
              <a:rPr sz="2800" b="1" spc="-25" dirty="0">
                <a:solidFill>
                  <a:srgbClr val="001B4B"/>
                </a:solidFill>
                <a:latin typeface="Calibri"/>
                <a:cs typeface="Calibri"/>
              </a:rPr>
              <a:t>Evaluate</a:t>
            </a:r>
            <a:endParaRPr sz="2800">
              <a:latin typeface="Calibri"/>
              <a:cs typeface="Calibri"/>
            </a:endParaRPr>
          </a:p>
        </p:txBody>
      </p:sp>
      <p:sp>
        <p:nvSpPr>
          <p:cNvPr id="6" name="object 6"/>
          <p:cNvSpPr txBox="1">
            <a:spLocks noGrp="1"/>
          </p:cNvSpPr>
          <p:nvPr>
            <p:ph type="title"/>
          </p:nvPr>
        </p:nvSpPr>
        <p:spPr>
          <a:xfrm>
            <a:off x="1934274" y="164139"/>
            <a:ext cx="386842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0000"/>
                </a:solidFill>
                <a:latin typeface="Calibri"/>
                <a:cs typeface="Calibri"/>
              </a:rPr>
              <a:t>Field </a:t>
            </a:r>
            <a:r>
              <a:rPr sz="2800" spc="-15" dirty="0">
                <a:solidFill>
                  <a:srgbClr val="000000"/>
                </a:solidFill>
                <a:latin typeface="Calibri"/>
                <a:cs typeface="Calibri"/>
              </a:rPr>
              <a:t>Education</a:t>
            </a:r>
            <a:r>
              <a:rPr sz="2800" spc="-10" dirty="0">
                <a:solidFill>
                  <a:srgbClr val="000000"/>
                </a:solidFill>
                <a:latin typeface="Calibri"/>
                <a:cs typeface="Calibri"/>
              </a:rPr>
              <a:t> </a:t>
            </a:r>
            <a:r>
              <a:rPr sz="2800" spc="-15" dirty="0">
                <a:solidFill>
                  <a:srgbClr val="000000"/>
                </a:solidFill>
                <a:latin typeface="Calibri"/>
                <a:cs typeface="Calibri"/>
              </a:rPr>
              <a:t>Procedure</a:t>
            </a:r>
            <a:endParaRPr sz="2800">
              <a:latin typeface="Calibri"/>
              <a:cs typeface="Calibri"/>
            </a:endParaRPr>
          </a:p>
        </p:txBody>
      </p:sp>
      <p:sp>
        <p:nvSpPr>
          <p:cNvPr id="7" name="object 7"/>
          <p:cNvSpPr/>
          <p:nvPr/>
        </p:nvSpPr>
        <p:spPr>
          <a:xfrm>
            <a:off x="2785871" y="1427988"/>
            <a:ext cx="2002535" cy="50139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971111" y="1538748"/>
            <a:ext cx="1632585" cy="240029"/>
          </a:xfrm>
          <a:custGeom>
            <a:avLst/>
            <a:gdLst/>
            <a:ahLst/>
            <a:cxnLst/>
            <a:rect l="l" t="t" r="r" b="b"/>
            <a:pathLst>
              <a:path w="1632585" h="240030">
                <a:moveTo>
                  <a:pt x="0" y="239928"/>
                </a:moveTo>
                <a:lnTo>
                  <a:pt x="1632369" y="0"/>
                </a:lnTo>
              </a:path>
            </a:pathLst>
          </a:custGeom>
          <a:ln w="25908">
            <a:solidFill>
              <a:srgbClr val="C00000"/>
            </a:solidFill>
          </a:ln>
        </p:spPr>
        <p:txBody>
          <a:bodyPr wrap="square" lIns="0" tIns="0" rIns="0" bIns="0" rtlCol="0"/>
          <a:lstStyle/>
          <a:p>
            <a:endParaRPr/>
          </a:p>
        </p:txBody>
      </p:sp>
      <p:sp>
        <p:nvSpPr>
          <p:cNvPr id="9" name="object 9"/>
          <p:cNvSpPr/>
          <p:nvPr/>
        </p:nvSpPr>
        <p:spPr>
          <a:xfrm>
            <a:off x="4585020" y="1502190"/>
            <a:ext cx="82550" cy="77470"/>
          </a:xfrm>
          <a:custGeom>
            <a:avLst/>
            <a:gdLst/>
            <a:ahLst/>
            <a:cxnLst/>
            <a:rect l="l" t="t" r="r" b="b"/>
            <a:pathLst>
              <a:path w="82550" h="77469">
                <a:moveTo>
                  <a:pt x="0" y="0"/>
                </a:moveTo>
                <a:lnTo>
                  <a:pt x="11302" y="76898"/>
                </a:lnTo>
                <a:lnTo>
                  <a:pt x="82549" y="27139"/>
                </a:lnTo>
                <a:lnTo>
                  <a:pt x="0" y="0"/>
                </a:lnTo>
                <a:close/>
              </a:path>
            </a:pathLst>
          </a:custGeom>
          <a:solidFill>
            <a:srgbClr val="C00000"/>
          </a:solidFill>
        </p:spPr>
        <p:txBody>
          <a:bodyPr wrap="square" lIns="0" tIns="0" rIns="0" bIns="0" rtlCol="0"/>
          <a:lstStyle/>
          <a:p>
            <a:endParaRPr/>
          </a:p>
        </p:txBody>
      </p:sp>
      <p:sp>
        <p:nvSpPr>
          <p:cNvPr id="10" name="object 10"/>
          <p:cNvSpPr/>
          <p:nvPr/>
        </p:nvSpPr>
        <p:spPr>
          <a:xfrm>
            <a:off x="2907031" y="1738348"/>
            <a:ext cx="82550" cy="77470"/>
          </a:xfrm>
          <a:custGeom>
            <a:avLst/>
            <a:gdLst/>
            <a:ahLst/>
            <a:cxnLst/>
            <a:rect l="l" t="t" r="r" b="b"/>
            <a:pathLst>
              <a:path w="82550" h="77469">
                <a:moveTo>
                  <a:pt x="71247" y="0"/>
                </a:moveTo>
                <a:lnTo>
                  <a:pt x="0" y="49745"/>
                </a:lnTo>
                <a:lnTo>
                  <a:pt x="82550" y="76898"/>
                </a:lnTo>
                <a:lnTo>
                  <a:pt x="71247" y="0"/>
                </a:lnTo>
                <a:close/>
              </a:path>
            </a:pathLst>
          </a:custGeom>
          <a:solidFill>
            <a:srgbClr val="C00000"/>
          </a:solidFill>
        </p:spPr>
        <p:txBody>
          <a:bodyPr wrap="square" lIns="0" tIns="0" rIns="0" bIns="0" rtlCol="0"/>
          <a:lstStyle/>
          <a:p>
            <a:endParaRPr/>
          </a:p>
        </p:txBody>
      </p:sp>
      <p:sp>
        <p:nvSpPr>
          <p:cNvPr id="11" name="object 11"/>
          <p:cNvSpPr/>
          <p:nvPr/>
        </p:nvSpPr>
        <p:spPr>
          <a:xfrm>
            <a:off x="2863595" y="1847087"/>
            <a:ext cx="1720595" cy="30022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2907029" y="1882901"/>
            <a:ext cx="1491615" cy="118745"/>
          </a:xfrm>
          <a:custGeom>
            <a:avLst/>
            <a:gdLst/>
            <a:ahLst/>
            <a:cxnLst/>
            <a:rect l="l" t="t" r="r" b="b"/>
            <a:pathLst>
              <a:path w="1491614" h="118744">
                <a:moveTo>
                  <a:pt x="0" y="0"/>
                </a:moveTo>
                <a:lnTo>
                  <a:pt x="1491183" y="118681"/>
                </a:lnTo>
              </a:path>
            </a:pathLst>
          </a:custGeom>
          <a:ln w="25907">
            <a:solidFill>
              <a:srgbClr val="C00000"/>
            </a:solidFill>
          </a:ln>
        </p:spPr>
        <p:txBody>
          <a:bodyPr wrap="square" lIns="0" tIns="0" rIns="0" bIns="0" rtlCol="0"/>
          <a:lstStyle/>
          <a:p>
            <a:endParaRPr/>
          </a:p>
        </p:txBody>
      </p:sp>
      <p:sp>
        <p:nvSpPr>
          <p:cNvPr id="13" name="object 13"/>
          <p:cNvSpPr/>
          <p:nvPr/>
        </p:nvSpPr>
        <p:spPr>
          <a:xfrm>
            <a:off x="4382213" y="1961817"/>
            <a:ext cx="80645" cy="78105"/>
          </a:xfrm>
          <a:custGeom>
            <a:avLst/>
            <a:gdLst/>
            <a:ahLst/>
            <a:cxnLst/>
            <a:rect l="l" t="t" r="r" b="b"/>
            <a:pathLst>
              <a:path w="80645" h="78105">
                <a:moveTo>
                  <a:pt x="6172" y="0"/>
                </a:moveTo>
                <a:lnTo>
                  <a:pt x="0" y="77482"/>
                </a:lnTo>
                <a:lnTo>
                  <a:pt x="80568" y="44907"/>
                </a:lnTo>
                <a:lnTo>
                  <a:pt x="6172" y="0"/>
                </a:lnTo>
                <a:close/>
              </a:path>
            </a:pathLst>
          </a:custGeom>
          <a:solidFill>
            <a:srgbClr val="C00000"/>
          </a:solidFill>
        </p:spPr>
        <p:txBody>
          <a:bodyPr wrap="square" lIns="0" tIns="0" rIns="0" bIns="0" rtlCol="0"/>
          <a:lstStyle/>
          <a:p>
            <a:endParaRPr/>
          </a:p>
        </p:txBody>
      </p:sp>
      <p:sp>
        <p:nvSpPr>
          <p:cNvPr id="14" name="object 14"/>
          <p:cNvSpPr/>
          <p:nvPr/>
        </p:nvSpPr>
        <p:spPr>
          <a:xfrm>
            <a:off x="2860548" y="1973592"/>
            <a:ext cx="1723643" cy="66597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907029" y="2007870"/>
            <a:ext cx="1494155" cy="471170"/>
          </a:xfrm>
          <a:custGeom>
            <a:avLst/>
            <a:gdLst/>
            <a:ahLst/>
            <a:cxnLst/>
            <a:rect l="l" t="t" r="r" b="b"/>
            <a:pathLst>
              <a:path w="1494154" h="471169">
                <a:moveTo>
                  <a:pt x="0" y="0"/>
                </a:moveTo>
                <a:lnTo>
                  <a:pt x="1493977" y="471055"/>
                </a:lnTo>
              </a:path>
            </a:pathLst>
          </a:custGeom>
          <a:ln w="25908">
            <a:solidFill>
              <a:srgbClr val="C00000"/>
            </a:solidFill>
          </a:ln>
        </p:spPr>
        <p:txBody>
          <a:bodyPr wrap="square" lIns="0" tIns="0" rIns="0" bIns="0" rtlCol="0"/>
          <a:lstStyle/>
          <a:p>
            <a:endParaRPr/>
          </a:p>
        </p:txBody>
      </p:sp>
      <p:sp>
        <p:nvSpPr>
          <p:cNvPr id="16" name="object 16"/>
          <p:cNvSpPr/>
          <p:nvPr/>
        </p:nvSpPr>
        <p:spPr>
          <a:xfrm>
            <a:off x="4376961" y="2437969"/>
            <a:ext cx="86360" cy="74295"/>
          </a:xfrm>
          <a:custGeom>
            <a:avLst/>
            <a:gdLst/>
            <a:ahLst/>
            <a:cxnLst/>
            <a:rect l="l" t="t" r="r" b="b"/>
            <a:pathLst>
              <a:path w="86360" h="74294">
                <a:moveTo>
                  <a:pt x="23380" y="0"/>
                </a:moveTo>
                <a:lnTo>
                  <a:pt x="0" y="74129"/>
                </a:lnTo>
                <a:lnTo>
                  <a:pt x="85813" y="60439"/>
                </a:lnTo>
                <a:lnTo>
                  <a:pt x="23380" y="0"/>
                </a:lnTo>
                <a:close/>
              </a:path>
            </a:pathLst>
          </a:custGeom>
          <a:solidFill>
            <a:srgbClr val="C00000"/>
          </a:solidFill>
        </p:spPr>
        <p:txBody>
          <a:bodyPr wrap="square" lIns="0" tIns="0" rIns="0" bIns="0" rtlCol="0"/>
          <a:lstStyle/>
          <a:p>
            <a:endParaRPr/>
          </a:p>
        </p:txBody>
      </p:sp>
      <p:sp>
        <p:nvSpPr>
          <p:cNvPr id="17" name="object 17"/>
          <p:cNvSpPr/>
          <p:nvPr/>
        </p:nvSpPr>
        <p:spPr>
          <a:xfrm>
            <a:off x="2723388" y="2273808"/>
            <a:ext cx="1260335" cy="597407"/>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2771394" y="2308098"/>
            <a:ext cx="1031875" cy="399415"/>
          </a:xfrm>
          <a:custGeom>
            <a:avLst/>
            <a:gdLst/>
            <a:ahLst/>
            <a:cxnLst/>
            <a:rect l="l" t="t" r="r" b="b"/>
            <a:pathLst>
              <a:path w="1031875" h="399414">
                <a:moveTo>
                  <a:pt x="0" y="0"/>
                </a:moveTo>
                <a:lnTo>
                  <a:pt x="1031786" y="398919"/>
                </a:lnTo>
              </a:path>
            </a:pathLst>
          </a:custGeom>
          <a:ln w="25908">
            <a:solidFill>
              <a:srgbClr val="C00000"/>
            </a:solidFill>
          </a:ln>
        </p:spPr>
        <p:txBody>
          <a:bodyPr wrap="square" lIns="0" tIns="0" rIns="0" bIns="0" rtlCol="0"/>
          <a:lstStyle/>
          <a:p>
            <a:endParaRPr/>
          </a:p>
        </p:txBody>
      </p:sp>
      <p:sp>
        <p:nvSpPr>
          <p:cNvPr id="19" name="object 19"/>
          <p:cNvSpPr/>
          <p:nvPr/>
        </p:nvSpPr>
        <p:spPr>
          <a:xfrm>
            <a:off x="3777088" y="2666094"/>
            <a:ext cx="86995" cy="73025"/>
          </a:xfrm>
          <a:custGeom>
            <a:avLst/>
            <a:gdLst/>
            <a:ahLst/>
            <a:cxnLst/>
            <a:rect l="l" t="t" r="r" b="b"/>
            <a:pathLst>
              <a:path w="86995" h="73025">
                <a:moveTo>
                  <a:pt x="28028" y="0"/>
                </a:moveTo>
                <a:lnTo>
                  <a:pt x="0" y="72491"/>
                </a:lnTo>
                <a:lnTo>
                  <a:pt x="86499" y="64274"/>
                </a:lnTo>
                <a:lnTo>
                  <a:pt x="28028" y="0"/>
                </a:lnTo>
                <a:close/>
              </a:path>
            </a:pathLst>
          </a:custGeom>
          <a:solidFill>
            <a:srgbClr val="C00000"/>
          </a:solidFill>
        </p:spPr>
        <p:txBody>
          <a:bodyPr wrap="square" lIns="0" tIns="0" rIns="0" bIns="0" rtlCol="0"/>
          <a:lstStyle/>
          <a:p>
            <a:endParaRPr/>
          </a:p>
        </p:txBody>
      </p:sp>
      <p:sp>
        <p:nvSpPr>
          <p:cNvPr id="20" name="object 20"/>
          <p:cNvSpPr/>
          <p:nvPr/>
        </p:nvSpPr>
        <p:spPr>
          <a:xfrm>
            <a:off x="4850291" y="3399421"/>
            <a:ext cx="2861237" cy="2861233"/>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6335267" y="1551432"/>
            <a:ext cx="1283195" cy="597407"/>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6521832" y="1654604"/>
            <a:ext cx="909955" cy="351790"/>
          </a:xfrm>
          <a:custGeom>
            <a:avLst/>
            <a:gdLst/>
            <a:ahLst/>
            <a:cxnLst/>
            <a:rect l="l" t="t" r="r" b="b"/>
            <a:pathLst>
              <a:path w="909954" h="351789">
                <a:moveTo>
                  <a:pt x="0" y="0"/>
                </a:moveTo>
                <a:lnTo>
                  <a:pt x="63929" y="5211"/>
                </a:lnTo>
                <a:lnTo>
                  <a:pt x="126048" y="13500"/>
                </a:lnTo>
                <a:lnTo>
                  <a:pt x="185455" y="24557"/>
                </a:lnTo>
                <a:lnTo>
                  <a:pt x="241248" y="38076"/>
                </a:lnTo>
                <a:lnTo>
                  <a:pt x="292527" y="53749"/>
                </a:lnTo>
                <a:lnTo>
                  <a:pt x="338389" y="71267"/>
                </a:lnTo>
                <a:lnTo>
                  <a:pt x="377934" y="90324"/>
                </a:lnTo>
                <a:lnTo>
                  <a:pt x="410261" y="110611"/>
                </a:lnTo>
                <a:lnTo>
                  <a:pt x="449652" y="153647"/>
                </a:lnTo>
                <a:lnTo>
                  <a:pt x="460175" y="197914"/>
                </a:lnTo>
                <a:lnTo>
                  <a:pt x="475360" y="219740"/>
                </a:lnTo>
                <a:lnTo>
                  <a:pt x="531893" y="261240"/>
                </a:lnTo>
                <a:lnTo>
                  <a:pt x="571438" y="280298"/>
                </a:lnTo>
                <a:lnTo>
                  <a:pt x="617300" y="297817"/>
                </a:lnTo>
                <a:lnTo>
                  <a:pt x="668579" y="313490"/>
                </a:lnTo>
                <a:lnTo>
                  <a:pt x="724372" y="327009"/>
                </a:lnTo>
                <a:lnTo>
                  <a:pt x="783779" y="338065"/>
                </a:lnTo>
                <a:lnTo>
                  <a:pt x="845898" y="346352"/>
                </a:lnTo>
                <a:lnTo>
                  <a:pt x="909828" y="351561"/>
                </a:lnTo>
              </a:path>
            </a:pathLst>
          </a:custGeom>
          <a:ln w="25908">
            <a:solidFill>
              <a:srgbClr val="4F81BD"/>
            </a:solidFill>
          </a:ln>
        </p:spPr>
        <p:txBody>
          <a:bodyPr wrap="square" lIns="0" tIns="0" rIns="0" bIns="0" rtlCol="0"/>
          <a:lstStyle/>
          <a:p>
            <a:endParaRPr/>
          </a:p>
        </p:txBody>
      </p:sp>
      <p:sp>
        <p:nvSpPr>
          <p:cNvPr id="23" name="object 23"/>
          <p:cNvSpPr/>
          <p:nvPr/>
        </p:nvSpPr>
        <p:spPr>
          <a:xfrm>
            <a:off x="7418288" y="1966978"/>
            <a:ext cx="79375" cy="78105"/>
          </a:xfrm>
          <a:custGeom>
            <a:avLst/>
            <a:gdLst/>
            <a:ahLst/>
            <a:cxnLst/>
            <a:rect l="l" t="t" r="r" b="b"/>
            <a:pathLst>
              <a:path w="79375" h="78105">
                <a:moveTo>
                  <a:pt x="2171" y="0"/>
                </a:moveTo>
                <a:lnTo>
                  <a:pt x="0" y="77698"/>
                </a:lnTo>
                <a:lnTo>
                  <a:pt x="78778" y="41021"/>
                </a:lnTo>
                <a:lnTo>
                  <a:pt x="2171" y="0"/>
                </a:lnTo>
                <a:close/>
              </a:path>
            </a:pathLst>
          </a:custGeom>
          <a:solidFill>
            <a:srgbClr val="4F81BD"/>
          </a:solidFill>
        </p:spPr>
        <p:txBody>
          <a:bodyPr wrap="square" lIns="0" tIns="0" rIns="0" bIns="0" rtlCol="0"/>
          <a:lstStyle/>
          <a:p>
            <a:endParaRPr/>
          </a:p>
        </p:txBody>
      </p:sp>
      <p:sp>
        <p:nvSpPr>
          <p:cNvPr id="24" name="object 24"/>
          <p:cNvSpPr/>
          <p:nvPr/>
        </p:nvSpPr>
        <p:spPr>
          <a:xfrm>
            <a:off x="6456429" y="1616092"/>
            <a:ext cx="79375" cy="78105"/>
          </a:xfrm>
          <a:custGeom>
            <a:avLst/>
            <a:gdLst/>
            <a:ahLst/>
            <a:cxnLst/>
            <a:rect l="l" t="t" r="r" b="b"/>
            <a:pathLst>
              <a:path w="79375" h="78105">
                <a:moveTo>
                  <a:pt x="78778" y="0"/>
                </a:moveTo>
                <a:lnTo>
                  <a:pt x="0" y="36690"/>
                </a:lnTo>
                <a:lnTo>
                  <a:pt x="76606" y="77698"/>
                </a:lnTo>
                <a:lnTo>
                  <a:pt x="78778" y="0"/>
                </a:lnTo>
                <a:close/>
              </a:path>
            </a:pathLst>
          </a:custGeom>
          <a:solidFill>
            <a:srgbClr val="4F81BD"/>
          </a:solidFill>
        </p:spPr>
        <p:txBody>
          <a:bodyPr wrap="square" lIns="0" tIns="0" rIns="0" bIns="0" rtlCol="0"/>
          <a:lstStyle/>
          <a:p>
            <a:endParaRPr/>
          </a:p>
        </p:txBody>
      </p:sp>
      <p:sp>
        <p:nvSpPr>
          <p:cNvPr id="25" name="object 25"/>
          <p:cNvSpPr txBox="1"/>
          <p:nvPr/>
        </p:nvSpPr>
        <p:spPr>
          <a:xfrm>
            <a:off x="7496556" y="1528572"/>
            <a:ext cx="1320165" cy="646430"/>
          </a:xfrm>
          <a:prstGeom prst="rect">
            <a:avLst/>
          </a:prstGeom>
          <a:ln w="9144">
            <a:solidFill>
              <a:srgbClr val="C00000"/>
            </a:solidFill>
          </a:ln>
        </p:spPr>
        <p:txBody>
          <a:bodyPr vert="horz" wrap="square" lIns="0" tIns="30480" rIns="0" bIns="0" rtlCol="0">
            <a:spAutoFit/>
          </a:bodyPr>
          <a:lstStyle/>
          <a:p>
            <a:pPr marL="90805" marR="102870">
              <a:lnSpc>
                <a:spcPct val="100000"/>
              </a:lnSpc>
              <a:spcBef>
                <a:spcPts val="240"/>
              </a:spcBef>
            </a:pPr>
            <a:r>
              <a:rPr sz="1800" b="1" spc="-10" dirty="0">
                <a:solidFill>
                  <a:srgbClr val="002060"/>
                </a:solidFill>
                <a:latin typeface="Calibri"/>
                <a:cs typeface="Calibri"/>
              </a:rPr>
              <a:t>CORE</a:t>
            </a:r>
            <a:r>
              <a:rPr sz="1800" b="1" spc="-60" dirty="0">
                <a:solidFill>
                  <a:srgbClr val="002060"/>
                </a:solidFill>
                <a:latin typeface="Calibri"/>
                <a:cs typeface="Calibri"/>
              </a:rPr>
              <a:t> </a:t>
            </a:r>
            <a:r>
              <a:rPr sz="1800" b="1" spc="-5" dirty="0">
                <a:solidFill>
                  <a:srgbClr val="002060"/>
                </a:solidFill>
                <a:latin typeface="Calibri"/>
                <a:cs typeface="Calibri"/>
              </a:rPr>
              <a:t>Social  </a:t>
            </a:r>
            <a:r>
              <a:rPr sz="1800" b="1" spc="-20" dirty="0">
                <a:solidFill>
                  <a:srgbClr val="002060"/>
                </a:solidFill>
                <a:latin typeface="Calibri"/>
                <a:cs typeface="Calibri"/>
              </a:rPr>
              <a:t>Work</a:t>
            </a:r>
            <a:r>
              <a:rPr sz="1800" b="1" spc="-30" dirty="0">
                <a:solidFill>
                  <a:srgbClr val="002060"/>
                </a:solidFill>
                <a:latin typeface="Calibri"/>
                <a:cs typeface="Calibri"/>
              </a:rPr>
              <a:t> </a:t>
            </a:r>
            <a:r>
              <a:rPr sz="1800" b="1" spc="-5" dirty="0">
                <a:solidFill>
                  <a:srgbClr val="002060"/>
                </a:solidFill>
                <a:latin typeface="Calibri"/>
                <a:cs typeface="Calibri"/>
              </a:rPr>
              <a:t>Skills</a:t>
            </a:r>
            <a:endParaRPr sz="1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4750" y="1639622"/>
            <a:ext cx="1785727" cy="93086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19600" y="705612"/>
            <a:ext cx="4067555" cy="428548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080260" y="4768596"/>
            <a:ext cx="3767327" cy="208940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095500" y="2292092"/>
            <a:ext cx="3736975" cy="2487295"/>
          </a:xfrm>
          <a:custGeom>
            <a:avLst/>
            <a:gdLst/>
            <a:ahLst/>
            <a:cxnLst/>
            <a:rect l="l" t="t" r="r" b="b"/>
            <a:pathLst>
              <a:path w="3736975" h="2487295">
                <a:moveTo>
                  <a:pt x="3523094" y="0"/>
                </a:moveTo>
                <a:lnTo>
                  <a:pt x="213753" y="0"/>
                </a:lnTo>
                <a:lnTo>
                  <a:pt x="164739" y="5645"/>
                </a:lnTo>
                <a:lnTo>
                  <a:pt x="119747" y="21727"/>
                </a:lnTo>
                <a:lnTo>
                  <a:pt x="80059" y="46961"/>
                </a:lnTo>
                <a:lnTo>
                  <a:pt x="46957" y="80064"/>
                </a:lnTo>
                <a:lnTo>
                  <a:pt x="21725" y="119753"/>
                </a:lnTo>
                <a:lnTo>
                  <a:pt x="5645" y="164743"/>
                </a:lnTo>
                <a:lnTo>
                  <a:pt x="0" y="213753"/>
                </a:lnTo>
                <a:lnTo>
                  <a:pt x="0" y="2273427"/>
                </a:lnTo>
                <a:lnTo>
                  <a:pt x="5645" y="2322436"/>
                </a:lnTo>
                <a:lnTo>
                  <a:pt x="21725" y="2367425"/>
                </a:lnTo>
                <a:lnTo>
                  <a:pt x="46957" y="2407111"/>
                </a:lnTo>
                <a:lnTo>
                  <a:pt x="80059" y="2440211"/>
                </a:lnTo>
                <a:lnTo>
                  <a:pt x="119747" y="2465443"/>
                </a:lnTo>
                <a:lnTo>
                  <a:pt x="164739" y="2481522"/>
                </a:lnTo>
                <a:lnTo>
                  <a:pt x="213753" y="2487168"/>
                </a:lnTo>
                <a:lnTo>
                  <a:pt x="3523094" y="2487168"/>
                </a:lnTo>
                <a:lnTo>
                  <a:pt x="3572108" y="2481522"/>
                </a:lnTo>
                <a:lnTo>
                  <a:pt x="3617100" y="2465443"/>
                </a:lnTo>
                <a:lnTo>
                  <a:pt x="3656788" y="2440211"/>
                </a:lnTo>
                <a:lnTo>
                  <a:pt x="3689890" y="2407111"/>
                </a:lnTo>
                <a:lnTo>
                  <a:pt x="3715122" y="2367425"/>
                </a:lnTo>
                <a:lnTo>
                  <a:pt x="3731202" y="2322436"/>
                </a:lnTo>
                <a:lnTo>
                  <a:pt x="3736848" y="2273427"/>
                </a:lnTo>
                <a:lnTo>
                  <a:pt x="3736848" y="213753"/>
                </a:lnTo>
                <a:lnTo>
                  <a:pt x="3731202" y="164743"/>
                </a:lnTo>
                <a:lnTo>
                  <a:pt x="3715122" y="119753"/>
                </a:lnTo>
                <a:lnTo>
                  <a:pt x="3689890" y="80064"/>
                </a:lnTo>
                <a:lnTo>
                  <a:pt x="3656788" y="46961"/>
                </a:lnTo>
                <a:lnTo>
                  <a:pt x="3617100" y="21727"/>
                </a:lnTo>
                <a:lnTo>
                  <a:pt x="3572108" y="5645"/>
                </a:lnTo>
                <a:lnTo>
                  <a:pt x="3523094" y="0"/>
                </a:lnTo>
                <a:close/>
              </a:path>
            </a:pathLst>
          </a:custGeom>
          <a:solidFill>
            <a:srgbClr val="EDEDED"/>
          </a:solidFill>
        </p:spPr>
        <p:txBody>
          <a:bodyPr wrap="square" lIns="0" tIns="0" rIns="0" bIns="0" rtlCol="0"/>
          <a:lstStyle/>
          <a:p>
            <a:endParaRPr/>
          </a:p>
        </p:txBody>
      </p:sp>
      <p:sp>
        <p:nvSpPr>
          <p:cNvPr id="7" name="object 7"/>
          <p:cNvSpPr/>
          <p:nvPr/>
        </p:nvSpPr>
        <p:spPr>
          <a:xfrm>
            <a:off x="2095500" y="2292092"/>
            <a:ext cx="3736848" cy="248716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84312" y="1131322"/>
            <a:ext cx="3414395" cy="513715"/>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Emerging</a:t>
            </a:r>
            <a:r>
              <a:rPr sz="3200" spc="-80" dirty="0">
                <a:latin typeface="Calibri"/>
                <a:cs typeface="Calibri"/>
              </a:rPr>
              <a:t> </a:t>
            </a:r>
            <a:r>
              <a:rPr sz="3200" spc="-15" dirty="0">
                <a:latin typeface="Calibri"/>
                <a:cs typeface="Calibri"/>
              </a:rPr>
              <a:t>Generalist</a:t>
            </a:r>
            <a:endParaRPr sz="3200">
              <a:latin typeface="Calibri"/>
              <a:cs typeface="Calibri"/>
            </a:endParaRPr>
          </a:p>
        </p:txBody>
      </p:sp>
      <p:sp>
        <p:nvSpPr>
          <p:cNvPr id="4" name="object 4"/>
          <p:cNvSpPr/>
          <p:nvPr/>
        </p:nvSpPr>
        <p:spPr>
          <a:xfrm>
            <a:off x="428155" y="3377381"/>
            <a:ext cx="1737563" cy="180503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885314" y="2235708"/>
            <a:ext cx="3777615" cy="1122680"/>
          </a:xfrm>
          <a:prstGeom prst="rect">
            <a:avLst/>
          </a:prstGeom>
        </p:spPr>
        <p:txBody>
          <a:bodyPr vert="horz" wrap="square" lIns="0" tIns="12700" rIns="0" bIns="0" rtlCol="0">
            <a:spAutoFit/>
          </a:bodyPr>
          <a:lstStyle/>
          <a:p>
            <a:pPr marL="12700" marR="5080">
              <a:lnSpc>
                <a:spcPct val="100000"/>
              </a:lnSpc>
              <a:spcBef>
                <a:spcPts val="100"/>
              </a:spcBef>
              <a:tabLst>
                <a:tab pos="2097405" algn="l"/>
              </a:tabLst>
            </a:pPr>
            <a:r>
              <a:rPr sz="2400" b="1" spc="-10" dirty="0">
                <a:latin typeface="Calibri"/>
                <a:cs typeface="Calibri"/>
              </a:rPr>
              <a:t>Client</a:t>
            </a:r>
            <a:r>
              <a:rPr sz="2400" b="1" spc="15" dirty="0">
                <a:latin typeface="Calibri"/>
                <a:cs typeface="Calibri"/>
              </a:rPr>
              <a:t> </a:t>
            </a:r>
            <a:r>
              <a:rPr sz="2400" b="1" spc="-20" dirty="0">
                <a:latin typeface="Calibri"/>
                <a:cs typeface="Calibri"/>
              </a:rPr>
              <a:t>system</a:t>
            </a:r>
            <a:r>
              <a:rPr sz="2400" b="1" spc="15" dirty="0">
                <a:latin typeface="Calibri"/>
                <a:cs typeface="Calibri"/>
              </a:rPr>
              <a:t> </a:t>
            </a:r>
            <a:r>
              <a:rPr sz="2400" b="1" spc="-5" dirty="0">
                <a:latin typeface="Calibri"/>
                <a:cs typeface="Calibri"/>
              </a:rPr>
              <a:t>is	individual,  </a:t>
            </a:r>
            <a:r>
              <a:rPr sz="2400" b="1" spc="-30" dirty="0">
                <a:latin typeface="Calibri"/>
                <a:cs typeface="Calibri"/>
              </a:rPr>
              <a:t>family, </a:t>
            </a:r>
            <a:r>
              <a:rPr sz="2400" b="1" spc="-5" dirty="0">
                <a:latin typeface="Calibri"/>
                <a:cs typeface="Calibri"/>
              </a:rPr>
              <a:t>small </a:t>
            </a:r>
            <a:r>
              <a:rPr sz="2400" b="1" spc="-10" dirty="0">
                <a:latin typeface="Calibri"/>
                <a:cs typeface="Calibri"/>
              </a:rPr>
              <a:t>group </a:t>
            </a:r>
            <a:r>
              <a:rPr sz="2400" b="1" dirty="0">
                <a:latin typeface="Calibri"/>
                <a:cs typeface="Calibri"/>
              </a:rPr>
              <a:t>– </a:t>
            </a:r>
            <a:r>
              <a:rPr sz="2400" b="1" spc="-10" dirty="0">
                <a:latin typeface="Calibri"/>
                <a:cs typeface="Calibri"/>
              </a:rPr>
              <a:t>problem  </a:t>
            </a:r>
            <a:r>
              <a:rPr sz="2400" b="1" spc="-5" dirty="0">
                <a:latin typeface="Calibri"/>
                <a:cs typeface="Calibri"/>
              </a:rPr>
              <a:t>solving\case-based</a:t>
            </a:r>
            <a:r>
              <a:rPr sz="2400" b="1" spc="-15" dirty="0">
                <a:latin typeface="Calibri"/>
                <a:cs typeface="Calibri"/>
              </a:rPr>
              <a:t> </a:t>
            </a:r>
            <a:r>
              <a:rPr sz="2400" b="1" spc="-10" dirty="0">
                <a:latin typeface="Calibri"/>
                <a:cs typeface="Calibri"/>
              </a:rPr>
              <a:t>research</a:t>
            </a:r>
            <a:endParaRPr sz="2400">
              <a:latin typeface="Calibri"/>
              <a:cs typeface="Calibri"/>
            </a:endParaRPr>
          </a:p>
        </p:txBody>
      </p:sp>
      <p:sp>
        <p:nvSpPr>
          <p:cNvPr id="6" name="object 6"/>
          <p:cNvSpPr txBox="1"/>
          <p:nvPr/>
        </p:nvSpPr>
        <p:spPr>
          <a:xfrm>
            <a:off x="2056917" y="3916984"/>
            <a:ext cx="4609465" cy="2219960"/>
          </a:xfrm>
          <a:prstGeom prst="rect">
            <a:avLst/>
          </a:prstGeom>
        </p:spPr>
        <p:txBody>
          <a:bodyPr vert="horz" wrap="square" lIns="0" tIns="12700" rIns="0" bIns="0" rtlCol="0">
            <a:spAutoFit/>
          </a:bodyPr>
          <a:lstStyle/>
          <a:p>
            <a:pPr marL="12700" marR="5080">
              <a:lnSpc>
                <a:spcPct val="100000"/>
              </a:lnSpc>
              <a:spcBef>
                <a:spcPts val="100"/>
              </a:spcBef>
            </a:pPr>
            <a:r>
              <a:rPr sz="2400" b="1" spc="-10" dirty="0">
                <a:latin typeface="Calibri"/>
                <a:cs typeface="Calibri"/>
              </a:rPr>
              <a:t>Client </a:t>
            </a:r>
            <a:r>
              <a:rPr sz="2400" b="1" spc="-20" dirty="0">
                <a:latin typeface="Calibri"/>
                <a:cs typeface="Calibri"/>
              </a:rPr>
              <a:t>system </a:t>
            </a:r>
            <a:r>
              <a:rPr sz="2400" b="1" spc="-5" dirty="0">
                <a:latin typeface="Calibri"/>
                <a:cs typeface="Calibri"/>
              </a:rPr>
              <a:t>is </a:t>
            </a:r>
            <a:r>
              <a:rPr sz="2400" b="1" spc="-10" dirty="0">
                <a:latin typeface="Calibri"/>
                <a:cs typeface="Calibri"/>
              </a:rPr>
              <a:t>organizations,  </a:t>
            </a:r>
            <a:r>
              <a:rPr sz="2400" b="1" spc="-5" dirty="0">
                <a:latin typeface="Calibri"/>
                <a:cs typeface="Calibri"/>
              </a:rPr>
              <a:t>neighborhoods, community  </a:t>
            </a:r>
            <a:r>
              <a:rPr sz="2400" b="1" spc="-10" dirty="0">
                <a:latin typeface="Calibri"/>
                <a:cs typeface="Calibri"/>
              </a:rPr>
              <a:t>development, administration, </a:t>
            </a:r>
            <a:r>
              <a:rPr sz="2400" b="1" spc="-5" dirty="0">
                <a:latin typeface="Calibri"/>
                <a:cs typeface="Calibri"/>
              </a:rPr>
              <a:t>policy  </a:t>
            </a:r>
            <a:r>
              <a:rPr sz="2400" b="1" spc="-10" dirty="0">
                <a:latin typeface="Calibri"/>
                <a:cs typeface="Calibri"/>
              </a:rPr>
              <a:t>development, program/service  development/implementation,  </a:t>
            </a:r>
            <a:r>
              <a:rPr sz="2400" b="1" spc="-15" dirty="0">
                <a:latin typeface="Calibri"/>
                <a:cs typeface="Calibri"/>
              </a:rPr>
              <a:t>program</a:t>
            </a:r>
            <a:r>
              <a:rPr sz="2400" b="1" spc="-45" dirty="0">
                <a:latin typeface="Calibri"/>
                <a:cs typeface="Calibri"/>
              </a:rPr>
              <a:t> </a:t>
            </a:r>
            <a:r>
              <a:rPr sz="2400" b="1" spc="-10" dirty="0">
                <a:latin typeface="Calibri"/>
                <a:cs typeface="Calibri"/>
              </a:rPr>
              <a:t>research</a:t>
            </a:r>
            <a:endParaRPr sz="2400">
              <a:latin typeface="Calibri"/>
              <a:cs typeface="Calibri"/>
            </a:endParaRPr>
          </a:p>
        </p:txBody>
      </p:sp>
      <p:sp>
        <p:nvSpPr>
          <p:cNvPr id="7" name="object 7"/>
          <p:cNvSpPr txBox="1"/>
          <p:nvPr/>
        </p:nvSpPr>
        <p:spPr>
          <a:xfrm>
            <a:off x="6470015" y="1225931"/>
            <a:ext cx="1906270" cy="2030730"/>
          </a:xfrm>
          <a:prstGeom prst="rect">
            <a:avLst/>
          </a:prstGeom>
        </p:spPr>
        <p:txBody>
          <a:bodyPr vert="horz" wrap="square" lIns="0" tIns="13335" rIns="0" bIns="0" rtlCol="0">
            <a:spAutoFit/>
          </a:bodyPr>
          <a:lstStyle/>
          <a:p>
            <a:pPr marL="12700">
              <a:lnSpc>
                <a:spcPts val="2370"/>
              </a:lnSpc>
              <a:spcBef>
                <a:spcPts val="105"/>
              </a:spcBef>
            </a:pPr>
            <a:r>
              <a:rPr sz="2000" b="1" spc="-5" dirty="0">
                <a:latin typeface="Calibri"/>
                <a:cs typeface="Calibri"/>
              </a:rPr>
              <a:t>All </a:t>
            </a:r>
            <a:r>
              <a:rPr sz="2000" b="1" spc="-10" dirty="0">
                <a:latin typeface="Calibri"/>
                <a:cs typeface="Calibri"/>
              </a:rPr>
              <a:t>client</a:t>
            </a:r>
            <a:r>
              <a:rPr sz="2000" b="1" spc="-50" dirty="0">
                <a:latin typeface="Calibri"/>
                <a:cs typeface="Calibri"/>
              </a:rPr>
              <a:t> </a:t>
            </a:r>
            <a:r>
              <a:rPr sz="2000" b="1" spc="-15" dirty="0">
                <a:latin typeface="Calibri"/>
                <a:cs typeface="Calibri"/>
              </a:rPr>
              <a:t>systems:</a:t>
            </a:r>
            <a:endParaRPr sz="2000" dirty="0">
              <a:latin typeface="Calibri"/>
              <a:cs typeface="Calibri"/>
            </a:endParaRPr>
          </a:p>
          <a:p>
            <a:pPr marL="12700" marR="465455">
              <a:lnSpc>
                <a:spcPts val="3360"/>
              </a:lnSpc>
              <a:spcBef>
                <a:spcPts val="80"/>
              </a:spcBef>
            </a:pPr>
            <a:r>
              <a:rPr sz="2800" b="1" spc="-20" dirty="0">
                <a:solidFill>
                  <a:srgbClr val="C00000"/>
                </a:solidFill>
                <a:latin typeface="Calibri"/>
                <a:cs typeface="Calibri"/>
              </a:rPr>
              <a:t>Engage  </a:t>
            </a:r>
            <a:r>
              <a:rPr sz="2800" b="1" spc="-5" dirty="0">
                <a:solidFill>
                  <a:srgbClr val="002060"/>
                </a:solidFill>
                <a:latin typeface="Calibri"/>
                <a:cs typeface="Calibri"/>
              </a:rPr>
              <a:t>Assess  </a:t>
            </a:r>
            <a:r>
              <a:rPr sz="2800" b="1" spc="-10" dirty="0">
                <a:solidFill>
                  <a:srgbClr val="C00000"/>
                </a:solidFill>
                <a:latin typeface="Calibri"/>
                <a:cs typeface="Calibri"/>
              </a:rPr>
              <a:t>I</a:t>
            </a:r>
            <a:r>
              <a:rPr sz="2800" b="1" spc="-30" dirty="0">
                <a:solidFill>
                  <a:srgbClr val="C00000"/>
                </a:solidFill>
                <a:latin typeface="Calibri"/>
                <a:cs typeface="Calibri"/>
              </a:rPr>
              <a:t>n</a:t>
            </a:r>
            <a:r>
              <a:rPr sz="2800" b="1" spc="-40" dirty="0">
                <a:solidFill>
                  <a:srgbClr val="C00000"/>
                </a:solidFill>
                <a:latin typeface="Calibri"/>
                <a:cs typeface="Calibri"/>
              </a:rPr>
              <a:t>t</a:t>
            </a:r>
            <a:r>
              <a:rPr sz="2800" b="1" spc="-10" dirty="0">
                <a:solidFill>
                  <a:srgbClr val="C00000"/>
                </a:solidFill>
                <a:latin typeface="Calibri"/>
                <a:cs typeface="Calibri"/>
              </a:rPr>
              <a:t>e</a:t>
            </a:r>
            <a:r>
              <a:rPr sz="2800" b="1" spc="20" dirty="0">
                <a:solidFill>
                  <a:srgbClr val="C00000"/>
                </a:solidFill>
                <a:latin typeface="Calibri"/>
                <a:cs typeface="Calibri"/>
              </a:rPr>
              <a:t>r</a:t>
            </a:r>
            <a:r>
              <a:rPr sz="2800" b="1" spc="-35" dirty="0">
                <a:solidFill>
                  <a:srgbClr val="C00000"/>
                </a:solidFill>
                <a:latin typeface="Calibri"/>
                <a:cs typeface="Calibri"/>
              </a:rPr>
              <a:t>v</a:t>
            </a:r>
            <a:r>
              <a:rPr sz="2800" b="1" spc="-10" dirty="0">
                <a:solidFill>
                  <a:srgbClr val="C00000"/>
                </a:solidFill>
                <a:latin typeface="Calibri"/>
                <a:cs typeface="Calibri"/>
              </a:rPr>
              <a:t>ene  </a:t>
            </a:r>
            <a:r>
              <a:rPr sz="2800" b="1" spc="-25" dirty="0">
                <a:solidFill>
                  <a:srgbClr val="002060"/>
                </a:solidFill>
                <a:latin typeface="Calibri"/>
                <a:cs typeface="Calibri"/>
              </a:rPr>
              <a:t>Evaluate</a:t>
            </a:r>
            <a:endParaRPr sz="2800" dirty="0">
              <a:latin typeface="Calibri"/>
              <a:cs typeface="Calibri"/>
            </a:endParaRPr>
          </a:p>
        </p:txBody>
      </p:sp>
      <p:sp>
        <p:nvSpPr>
          <p:cNvPr id="8" name="object 8"/>
          <p:cNvSpPr/>
          <p:nvPr/>
        </p:nvSpPr>
        <p:spPr>
          <a:xfrm>
            <a:off x="5409528" y="2075814"/>
            <a:ext cx="892810" cy="295275"/>
          </a:xfrm>
          <a:custGeom>
            <a:avLst/>
            <a:gdLst/>
            <a:ahLst/>
            <a:cxnLst/>
            <a:rect l="l" t="t" r="r" b="b"/>
            <a:pathLst>
              <a:path w="892810" h="295275">
                <a:moveTo>
                  <a:pt x="0" y="295084"/>
                </a:moveTo>
                <a:lnTo>
                  <a:pt x="892251" y="0"/>
                </a:lnTo>
              </a:path>
            </a:pathLst>
          </a:custGeom>
          <a:ln w="12700">
            <a:solidFill>
              <a:srgbClr val="F69240"/>
            </a:solidFill>
          </a:ln>
        </p:spPr>
        <p:txBody>
          <a:bodyPr wrap="square" lIns="0" tIns="0" rIns="0" bIns="0" rtlCol="0"/>
          <a:lstStyle/>
          <a:p>
            <a:endParaRPr/>
          </a:p>
        </p:txBody>
      </p:sp>
      <p:sp>
        <p:nvSpPr>
          <p:cNvPr id="9" name="object 9"/>
          <p:cNvSpPr/>
          <p:nvPr/>
        </p:nvSpPr>
        <p:spPr>
          <a:xfrm>
            <a:off x="6277757" y="2043639"/>
            <a:ext cx="84455" cy="72390"/>
          </a:xfrm>
          <a:custGeom>
            <a:avLst/>
            <a:gdLst/>
            <a:ahLst/>
            <a:cxnLst/>
            <a:rect l="l" t="t" r="r" b="b"/>
            <a:pathLst>
              <a:path w="84454" h="72389">
                <a:moveTo>
                  <a:pt x="0" y="0"/>
                </a:moveTo>
                <a:lnTo>
                  <a:pt x="23926" y="72339"/>
                </a:lnTo>
                <a:lnTo>
                  <a:pt x="84302" y="12242"/>
                </a:lnTo>
                <a:lnTo>
                  <a:pt x="0" y="0"/>
                </a:lnTo>
                <a:close/>
              </a:path>
            </a:pathLst>
          </a:custGeom>
          <a:solidFill>
            <a:srgbClr val="F69240"/>
          </a:solidFill>
        </p:spPr>
        <p:txBody>
          <a:bodyPr wrap="square" lIns="0" tIns="0" rIns="0" bIns="0" rtlCol="0"/>
          <a:lstStyle/>
          <a:p>
            <a:endParaRPr/>
          </a:p>
        </p:txBody>
      </p:sp>
      <p:sp>
        <p:nvSpPr>
          <p:cNvPr id="10" name="object 10"/>
          <p:cNvSpPr/>
          <p:nvPr/>
        </p:nvSpPr>
        <p:spPr>
          <a:xfrm>
            <a:off x="5349237" y="2330742"/>
            <a:ext cx="84455" cy="72390"/>
          </a:xfrm>
          <a:custGeom>
            <a:avLst/>
            <a:gdLst/>
            <a:ahLst/>
            <a:cxnLst/>
            <a:rect l="l" t="t" r="r" b="b"/>
            <a:pathLst>
              <a:path w="84454" h="72389">
                <a:moveTo>
                  <a:pt x="60388" y="0"/>
                </a:moveTo>
                <a:lnTo>
                  <a:pt x="0" y="60096"/>
                </a:lnTo>
                <a:lnTo>
                  <a:pt x="84315" y="72351"/>
                </a:lnTo>
                <a:lnTo>
                  <a:pt x="60388" y="0"/>
                </a:lnTo>
                <a:close/>
              </a:path>
            </a:pathLst>
          </a:custGeom>
          <a:solidFill>
            <a:srgbClr val="F69240"/>
          </a:solidFill>
        </p:spPr>
        <p:txBody>
          <a:bodyPr wrap="square" lIns="0" tIns="0" rIns="0" bIns="0" rtlCol="0"/>
          <a:lstStyle/>
          <a:p>
            <a:endParaRPr/>
          </a:p>
        </p:txBody>
      </p:sp>
      <p:sp>
        <p:nvSpPr>
          <p:cNvPr id="11" name="object 11"/>
          <p:cNvSpPr/>
          <p:nvPr/>
        </p:nvSpPr>
        <p:spPr>
          <a:xfrm>
            <a:off x="5948171" y="3328415"/>
            <a:ext cx="1167383" cy="1138427"/>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6115841" y="3474831"/>
            <a:ext cx="832485" cy="807085"/>
          </a:xfrm>
          <a:custGeom>
            <a:avLst/>
            <a:gdLst/>
            <a:ahLst/>
            <a:cxnLst/>
            <a:rect l="l" t="t" r="r" b="b"/>
            <a:pathLst>
              <a:path w="832484" h="807085">
                <a:moveTo>
                  <a:pt x="0" y="806792"/>
                </a:moveTo>
                <a:lnTo>
                  <a:pt x="832485" y="0"/>
                </a:lnTo>
              </a:path>
            </a:pathLst>
          </a:custGeom>
          <a:ln w="25908">
            <a:solidFill>
              <a:srgbClr val="002060"/>
            </a:solidFill>
          </a:ln>
        </p:spPr>
        <p:txBody>
          <a:bodyPr wrap="square" lIns="0" tIns="0" rIns="0" bIns="0" rtlCol="0"/>
          <a:lstStyle/>
          <a:p>
            <a:endParaRPr/>
          </a:p>
        </p:txBody>
      </p:sp>
      <p:sp>
        <p:nvSpPr>
          <p:cNvPr id="13" name="object 13"/>
          <p:cNvSpPr/>
          <p:nvPr/>
        </p:nvSpPr>
        <p:spPr>
          <a:xfrm>
            <a:off x="6911987" y="3429756"/>
            <a:ext cx="83185" cy="82550"/>
          </a:xfrm>
          <a:custGeom>
            <a:avLst/>
            <a:gdLst/>
            <a:ahLst/>
            <a:cxnLst/>
            <a:rect l="l" t="t" r="r" b="b"/>
            <a:pathLst>
              <a:path w="83184" h="82550">
                <a:moveTo>
                  <a:pt x="82854" y="0"/>
                </a:moveTo>
                <a:lnTo>
                  <a:pt x="0" y="26187"/>
                </a:lnTo>
                <a:lnTo>
                  <a:pt x="54089" y="82003"/>
                </a:lnTo>
                <a:lnTo>
                  <a:pt x="82854" y="0"/>
                </a:lnTo>
                <a:close/>
              </a:path>
            </a:pathLst>
          </a:custGeom>
          <a:solidFill>
            <a:srgbClr val="002060"/>
          </a:solidFill>
        </p:spPr>
        <p:txBody>
          <a:bodyPr wrap="square" lIns="0" tIns="0" rIns="0" bIns="0" rtlCol="0"/>
          <a:lstStyle/>
          <a:p>
            <a:endParaRPr/>
          </a:p>
        </p:txBody>
      </p:sp>
      <p:sp>
        <p:nvSpPr>
          <p:cNvPr id="14" name="object 14"/>
          <p:cNvSpPr/>
          <p:nvPr/>
        </p:nvSpPr>
        <p:spPr>
          <a:xfrm>
            <a:off x="6069323" y="4244703"/>
            <a:ext cx="83185" cy="82550"/>
          </a:xfrm>
          <a:custGeom>
            <a:avLst/>
            <a:gdLst/>
            <a:ahLst/>
            <a:cxnLst/>
            <a:rect l="l" t="t" r="r" b="b"/>
            <a:pathLst>
              <a:path w="83185" h="82550">
                <a:moveTo>
                  <a:pt x="28778" y="0"/>
                </a:moveTo>
                <a:lnTo>
                  <a:pt x="0" y="81991"/>
                </a:lnTo>
                <a:lnTo>
                  <a:pt x="82867" y="55816"/>
                </a:lnTo>
                <a:lnTo>
                  <a:pt x="28778" y="0"/>
                </a:lnTo>
                <a:close/>
              </a:path>
            </a:pathLst>
          </a:custGeom>
          <a:solidFill>
            <a:srgbClr val="002060"/>
          </a:solidFill>
        </p:spPr>
        <p:txBody>
          <a:bodyPr wrap="square" lIns="0" tIns="0" rIns="0" bIns="0" rtlCol="0"/>
          <a:lstStyle/>
          <a:p>
            <a:endParaRPr/>
          </a:p>
        </p:txBody>
      </p:sp>
      <p:sp>
        <p:nvSpPr>
          <p:cNvPr id="15" name="object 15"/>
          <p:cNvSpPr/>
          <p:nvPr/>
        </p:nvSpPr>
        <p:spPr>
          <a:xfrm>
            <a:off x="0" y="749808"/>
            <a:ext cx="2371343" cy="185165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167639" y="944880"/>
            <a:ext cx="1810511" cy="126339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10542" y="1020641"/>
            <a:ext cx="7159625" cy="4375557"/>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1B4B"/>
                </a:solidFill>
                <a:latin typeface="Calibri"/>
                <a:cs typeface="Calibri"/>
              </a:rPr>
              <a:t>Field Placement </a:t>
            </a:r>
            <a:r>
              <a:rPr sz="2400" b="1" spc="-15" dirty="0">
                <a:solidFill>
                  <a:srgbClr val="001B4B"/>
                </a:solidFill>
                <a:latin typeface="Calibri"/>
                <a:cs typeface="Calibri"/>
              </a:rPr>
              <a:t>at </a:t>
            </a:r>
            <a:r>
              <a:rPr sz="2400" b="1" spc="-25" dirty="0">
                <a:solidFill>
                  <a:srgbClr val="001B4B"/>
                </a:solidFill>
                <a:latin typeface="Calibri"/>
                <a:cs typeface="Calibri"/>
              </a:rPr>
              <a:t>my </a:t>
            </a:r>
            <a:r>
              <a:rPr sz="2400" b="1" spc="-15" dirty="0">
                <a:solidFill>
                  <a:srgbClr val="001B4B"/>
                </a:solidFill>
                <a:latin typeface="Calibri"/>
                <a:cs typeface="Calibri"/>
              </a:rPr>
              <a:t>current</a:t>
            </a:r>
            <a:r>
              <a:rPr sz="2400" b="1" spc="5" dirty="0">
                <a:solidFill>
                  <a:srgbClr val="001B4B"/>
                </a:solidFill>
                <a:latin typeface="Calibri"/>
                <a:cs typeface="Calibri"/>
              </a:rPr>
              <a:t> </a:t>
            </a:r>
            <a:r>
              <a:rPr sz="2400" b="1" spc="-15" dirty="0">
                <a:solidFill>
                  <a:srgbClr val="001B4B"/>
                </a:solidFill>
                <a:latin typeface="Calibri"/>
                <a:cs typeface="Calibri"/>
              </a:rPr>
              <a:t>workplace-</a:t>
            </a:r>
            <a:r>
              <a:rPr sz="2400" b="1" spc="-15" dirty="0">
                <a:solidFill>
                  <a:srgbClr val="002060"/>
                </a:solidFill>
                <a:latin typeface="Calibri"/>
                <a:cs typeface="Calibri"/>
              </a:rPr>
              <a:t>FAPE</a:t>
            </a:r>
            <a:endParaRPr sz="2400" dirty="0">
              <a:latin typeface="Calibri"/>
              <a:cs typeface="Calibri"/>
            </a:endParaRPr>
          </a:p>
          <a:p>
            <a:pPr>
              <a:lnSpc>
                <a:spcPct val="100000"/>
              </a:lnSpc>
            </a:pPr>
            <a:endParaRPr sz="2400" dirty="0">
              <a:latin typeface="Times New Roman"/>
              <a:cs typeface="Times New Roman"/>
            </a:endParaRPr>
          </a:p>
          <a:p>
            <a:pPr>
              <a:lnSpc>
                <a:spcPct val="100000"/>
              </a:lnSpc>
              <a:spcBef>
                <a:spcPts val="20"/>
              </a:spcBef>
            </a:pPr>
            <a:endParaRPr sz="2350" dirty="0">
              <a:latin typeface="Times New Roman"/>
              <a:cs typeface="Times New Roman"/>
            </a:endParaRPr>
          </a:p>
          <a:p>
            <a:pPr marL="353695" indent="-340995">
              <a:lnSpc>
                <a:spcPct val="100000"/>
              </a:lnSpc>
              <a:spcBef>
                <a:spcPts val="5"/>
              </a:spcBef>
              <a:buFont typeface="Arial"/>
              <a:buChar char="•"/>
              <a:tabLst>
                <a:tab pos="353695" algn="l"/>
                <a:tab pos="354330" algn="l"/>
              </a:tabLst>
            </a:pPr>
            <a:r>
              <a:rPr sz="2400" b="1" spc="-10" dirty="0">
                <a:latin typeface="Calibri"/>
                <a:cs typeface="Calibri"/>
              </a:rPr>
              <a:t>Required </a:t>
            </a:r>
            <a:r>
              <a:rPr sz="2400" b="1" spc="-5" dirty="0">
                <a:latin typeface="Calibri"/>
                <a:cs typeface="Calibri"/>
              </a:rPr>
              <a:t>completion </a:t>
            </a:r>
            <a:r>
              <a:rPr sz="2400" b="1" dirty="0">
                <a:latin typeface="Calibri"/>
                <a:cs typeface="Calibri"/>
              </a:rPr>
              <a:t>of a</a:t>
            </a:r>
            <a:r>
              <a:rPr sz="2400" b="1" spc="-60" dirty="0">
                <a:latin typeface="Calibri"/>
                <a:cs typeface="Calibri"/>
              </a:rPr>
              <a:t> </a:t>
            </a:r>
            <a:r>
              <a:rPr sz="2400" b="1" spc="-5" dirty="0">
                <a:latin typeface="Calibri"/>
                <a:cs typeface="Calibri"/>
              </a:rPr>
              <a:t>proposal</a:t>
            </a:r>
            <a:endParaRPr sz="2400" dirty="0">
              <a:latin typeface="Calibri"/>
              <a:cs typeface="Calibri"/>
            </a:endParaRPr>
          </a:p>
          <a:p>
            <a:pPr marL="353695" marR="416559" indent="-340995">
              <a:lnSpc>
                <a:spcPct val="100000"/>
              </a:lnSpc>
              <a:spcBef>
                <a:spcPts val="575"/>
              </a:spcBef>
              <a:buFont typeface="Arial"/>
              <a:buChar char="•"/>
              <a:tabLst>
                <a:tab pos="353695" algn="l"/>
                <a:tab pos="354330" algn="l"/>
              </a:tabLst>
            </a:pPr>
            <a:r>
              <a:rPr sz="2400" b="1" spc="-5" dirty="0">
                <a:latin typeface="Calibri"/>
                <a:cs typeface="Calibri"/>
              </a:rPr>
              <a:t>Field </a:t>
            </a:r>
            <a:r>
              <a:rPr sz="2400" b="1" spc="-10" dirty="0">
                <a:latin typeface="Calibri"/>
                <a:cs typeface="Calibri"/>
              </a:rPr>
              <a:t>Instructor </a:t>
            </a:r>
            <a:r>
              <a:rPr sz="2400" b="1" spc="-15" dirty="0">
                <a:latin typeface="Calibri"/>
                <a:cs typeface="Calibri"/>
              </a:rPr>
              <a:t>separate </a:t>
            </a:r>
            <a:r>
              <a:rPr sz="2400" b="1" spc="-5" dirty="0">
                <a:latin typeface="Calibri"/>
                <a:cs typeface="Calibri"/>
              </a:rPr>
              <a:t>person </a:t>
            </a:r>
            <a:r>
              <a:rPr sz="2400" b="1" spc="-10" dirty="0">
                <a:solidFill>
                  <a:srgbClr val="002060"/>
                </a:solidFill>
                <a:latin typeface="Calibri"/>
                <a:cs typeface="Calibri"/>
              </a:rPr>
              <a:t>from </a:t>
            </a:r>
            <a:r>
              <a:rPr sz="2400" b="1" spc="-5" dirty="0">
                <a:latin typeface="Calibri"/>
                <a:cs typeface="Calibri"/>
              </a:rPr>
              <a:t>Employment  </a:t>
            </a:r>
            <a:r>
              <a:rPr sz="2400" b="1" dirty="0">
                <a:latin typeface="Calibri"/>
                <a:cs typeface="Calibri"/>
              </a:rPr>
              <a:t>Supervisor</a:t>
            </a:r>
            <a:endParaRPr sz="2400" dirty="0">
              <a:latin typeface="Calibri"/>
              <a:cs typeface="Calibri"/>
            </a:endParaRPr>
          </a:p>
          <a:p>
            <a:pPr marL="353695" indent="-340995">
              <a:lnSpc>
                <a:spcPct val="100000"/>
              </a:lnSpc>
              <a:spcBef>
                <a:spcPts val="575"/>
              </a:spcBef>
              <a:buFont typeface="Arial"/>
              <a:buChar char="•"/>
              <a:tabLst>
                <a:tab pos="353695" algn="l"/>
                <a:tab pos="354330" algn="l"/>
              </a:tabLst>
            </a:pPr>
            <a:r>
              <a:rPr sz="2400" b="1" spc="-15" dirty="0">
                <a:latin typeface="Calibri"/>
                <a:cs typeface="Calibri"/>
              </a:rPr>
              <a:t>Separate </a:t>
            </a:r>
            <a:r>
              <a:rPr sz="2400" b="1" spc="-10" dirty="0">
                <a:latin typeface="Calibri"/>
                <a:cs typeface="Calibri"/>
              </a:rPr>
              <a:t>hours </a:t>
            </a:r>
            <a:r>
              <a:rPr sz="2400" b="1" spc="-15" dirty="0">
                <a:latin typeface="Calibri"/>
                <a:cs typeface="Calibri"/>
              </a:rPr>
              <a:t>for </a:t>
            </a:r>
            <a:r>
              <a:rPr sz="2400" b="1" spc="-5" dirty="0">
                <a:latin typeface="Calibri"/>
                <a:cs typeface="Calibri"/>
              </a:rPr>
              <a:t>Field Placement </a:t>
            </a:r>
            <a:r>
              <a:rPr sz="2400" b="1" dirty="0">
                <a:solidFill>
                  <a:srgbClr val="002060"/>
                </a:solidFill>
                <a:latin typeface="Calibri"/>
                <a:cs typeface="Calibri"/>
              </a:rPr>
              <a:t>&amp;</a:t>
            </a:r>
            <a:r>
              <a:rPr sz="2400" b="1" spc="-25" dirty="0">
                <a:solidFill>
                  <a:srgbClr val="002060"/>
                </a:solidFill>
                <a:latin typeface="Calibri"/>
                <a:cs typeface="Calibri"/>
              </a:rPr>
              <a:t> </a:t>
            </a:r>
            <a:r>
              <a:rPr sz="2400" b="1" spc="-5" dirty="0">
                <a:latin typeface="Calibri"/>
                <a:cs typeface="Calibri"/>
              </a:rPr>
              <a:t>Employment</a:t>
            </a:r>
            <a:endParaRPr sz="2400" dirty="0">
              <a:latin typeface="Calibri"/>
              <a:cs typeface="Calibri"/>
            </a:endParaRPr>
          </a:p>
          <a:p>
            <a:pPr marL="353695" marR="5080" indent="-340995">
              <a:lnSpc>
                <a:spcPct val="100000"/>
              </a:lnSpc>
              <a:spcBef>
                <a:spcPts val="575"/>
              </a:spcBef>
              <a:buFont typeface="Arial"/>
              <a:buChar char="•"/>
              <a:tabLst>
                <a:tab pos="353695" algn="l"/>
                <a:tab pos="354330" algn="l"/>
              </a:tabLst>
            </a:pPr>
            <a:r>
              <a:rPr sz="2400" b="1" spc="-5" dirty="0">
                <a:latin typeface="Calibri"/>
                <a:cs typeface="Calibri"/>
              </a:rPr>
              <a:t>Field </a:t>
            </a:r>
            <a:r>
              <a:rPr sz="2400" b="1" spc="-10" dirty="0">
                <a:latin typeface="Calibri"/>
                <a:cs typeface="Calibri"/>
              </a:rPr>
              <a:t>Instructor </a:t>
            </a:r>
            <a:r>
              <a:rPr sz="2400" b="1" dirty="0">
                <a:latin typeface="Calibri"/>
                <a:cs typeface="Calibri"/>
              </a:rPr>
              <a:t>= </a:t>
            </a:r>
            <a:r>
              <a:rPr sz="2400" b="1" spc="-15" dirty="0">
                <a:latin typeface="Calibri"/>
                <a:cs typeface="Calibri"/>
              </a:rPr>
              <a:t>BA|BASW </a:t>
            </a:r>
            <a:r>
              <a:rPr sz="2400" b="1" dirty="0">
                <a:latin typeface="Calibri"/>
                <a:cs typeface="Calibri"/>
              </a:rPr>
              <a:t>or </a:t>
            </a:r>
            <a:r>
              <a:rPr sz="2400" b="1" spc="-5" dirty="0">
                <a:latin typeface="Calibri"/>
                <a:cs typeface="Calibri"/>
              </a:rPr>
              <a:t>MSW</a:t>
            </a:r>
            <a:r>
              <a:rPr lang="en-US" sz="2400" b="1" spc="-5" dirty="0">
                <a:latin typeface="Calibri"/>
                <a:cs typeface="Calibri"/>
              </a:rPr>
              <a:t>/MSSA/MSW</a:t>
            </a:r>
            <a:r>
              <a:rPr sz="2400" b="1" spc="-5" dirty="0">
                <a:latin typeface="Calibri"/>
                <a:cs typeface="Calibri"/>
              </a:rPr>
              <a:t> </a:t>
            </a:r>
            <a:r>
              <a:rPr sz="2400" b="1" dirty="0">
                <a:latin typeface="Calibri"/>
                <a:cs typeface="Calibri"/>
              </a:rPr>
              <a:t>+ 2 </a:t>
            </a:r>
            <a:r>
              <a:rPr sz="2400" b="1" spc="-10" dirty="0">
                <a:latin typeface="Calibri"/>
                <a:cs typeface="Calibri"/>
              </a:rPr>
              <a:t>years </a:t>
            </a:r>
            <a:r>
              <a:rPr sz="2400" b="1" dirty="0">
                <a:latin typeface="Calibri"/>
                <a:cs typeface="Calibri"/>
              </a:rPr>
              <a:t>of </a:t>
            </a:r>
            <a:r>
              <a:rPr sz="2400" b="1" spc="-10" dirty="0">
                <a:latin typeface="Calibri"/>
                <a:cs typeface="Calibri"/>
              </a:rPr>
              <a:t>post-  </a:t>
            </a:r>
            <a:r>
              <a:rPr sz="2400" b="1" spc="-5" dirty="0">
                <a:latin typeface="Calibri"/>
                <a:cs typeface="Calibri"/>
              </a:rPr>
              <a:t>educational </a:t>
            </a:r>
            <a:r>
              <a:rPr sz="2400" b="1" spc="-10" dirty="0">
                <a:latin typeface="Calibri"/>
                <a:cs typeface="Calibri"/>
              </a:rPr>
              <a:t>experience+ </a:t>
            </a:r>
            <a:r>
              <a:rPr sz="2400" b="1" dirty="0">
                <a:latin typeface="Calibri"/>
                <a:cs typeface="Calibri"/>
              </a:rPr>
              <a:t>1 </a:t>
            </a:r>
            <a:r>
              <a:rPr sz="2400" b="1" spc="-10" dirty="0">
                <a:latin typeface="Calibri"/>
                <a:cs typeface="Calibri"/>
              </a:rPr>
              <a:t>year </a:t>
            </a:r>
            <a:r>
              <a:rPr sz="2400" b="1" spc="-5" dirty="0">
                <a:latin typeface="Calibri"/>
                <a:cs typeface="Calibri"/>
              </a:rPr>
              <a:t>with </a:t>
            </a:r>
            <a:r>
              <a:rPr sz="2400" b="1" spc="-10" dirty="0">
                <a:latin typeface="Calibri"/>
                <a:cs typeface="Calibri"/>
              </a:rPr>
              <a:t>employment  agency</a:t>
            </a:r>
            <a:endParaRPr sz="2400" dirty="0">
              <a:latin typeface="Calibri"/>
              <a:cs typeface="Calibri"/>
            </a:endParaRPr>
          </a:p>
          <a:p>
            <a:pPr marL="353695" indent="-340995">
              <a:lnSpc>
                <a:spcPct val="100000"/>
              </a:lnSpc>
              <a:spcBef>
                <a:spcPts val="580"/>
              </a:spcBef>
              <a:buFont typeface="Arial"/>
              <a:buChar char="•"/>
              <a:tabLst>
                <a:tab pos="353695" algn="l"/>
                <a:tab pos="354330" algn="l"/>
              </a:tabLst>
            </a:pPr>
            <a:r>
              <a:rPr sz="2400" b="1" spc="-5" dirty="0">
                <a:latin typeface="Calibri"/>
                <a:cs typeface="Calibri"/>
              </a:rPr>
              <a:t>All Field rules</a:t>
            </a:r>
            <a:r>
              <a:rPr sz="2400" b="1" spc="-20" dirty="0">
                <a:latin typeface="Calibri"/>
                <a:cs typeface="Calibri"/>
              </a:rPr>
              <a:t> </a:t>
            </a:r>
            <a:r>
              <a:rPr sz="2400" b="1" spc="-5" dirty="0">
                <a:latin typeface="Calibri"/>
                <a:cs typeface="Calibri"/>
              </a:rPr>
              <a:t>apply</a:t>
            </a:r>
            <a:endParaRPr sz="24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28" y="963110"/>
            <a:ext cx="4779010"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Calibri"/>
                <a:cs typeface="Calibri"/>
              </a:rPr>
              <a:t>Field </a:t>
            </a:r>
            <a:r>
              <a:rPr sz="3200" spc="-10" dirty="0">
                <a:latin typeface="Calibri"/>
                <a:cs typeface="Calibri"/>
              </a:rPr>
              <a:t>Education</a:t>
            </a:r>
            <a:r>
              <a:rPr sz="3200" spc="-105" dirty="0">
                <a:latin typeface="Calibri"/>
                <a:cs typeface="Calibri"/>
              </a:rPr>
              <a:t> </a:t>
            </a:r>
            <a:r>
              <a:rPr sz="3200" spc="-25" dirty="0">
                <a:latin typeface="Calibri"/>
                <a:cs typeface="Calibri"/>
              </a:rPr>
              <a:t>Terminology</a:t>
            </a:r>
            <a:endParaRPr sz="3200">
              <a:latin typeface="Calibri"/>
              <a:cs typeface="Calibri"/>
            </a:endParaRPr>
          </a:p>
        </p:txBody>
      </p:sp>
      <p:sp>
        <p:nvSpPr>
          <p:cNvPr id="4" name="object 4"/>
          <p:cNvSpPr txBox="1"/>
          <p:nvPr/>
        </p:nvSpPr>
        <p:spPr>
          <a:xfrm>
            <a:off x="610542" y="1534026"/>
            <a:ext cx="7169784" cy="3390900"/>
          </a:xfrm>
          <a:prstGeom prst="rect">
            <a:avLst/>
          </a:prstGeom>
        </p:spPr>
        <p:txBody>
          <a:bodyPr vert="horz" wrap="square" lIns="0" tIns="12700" rIns="0" bIns="0" rtlCol="0">
            <a:spAutoFit/>
          </a:bodyPr>
          <a:lstStyle/>
          <a:p>
            <a:pPr marL="353695" marR="33020" indent="-340995">
              <a:lnSpc>
                <a:spcPct val="100000"/>
              </a:lnSpc>
              <a:spcBef>
                <a:spcPts val="100"/>
              </a:spcBef>
              <a:buFont typeface="Wingdings"/>
              <a:buChar char=""/>
              <a:tabLst>
                <a:tab pos="353695" algn="l"/>
                <a:tab pos="354330" algn="l"/>
              </a:tabLst>
            </a:pPr>
            <a:r>
              <a:rPr sz="2400" b="1" spc="-5" dirty="0">
                <a:solidFill>
                  <a:srgbClr val="002060"/>
                </a:solidFill>
                <a:latin typeface="Calibri"/>
                <a:cs typeface="Calibri"/>
              </a:rPr>
              <a:t>Field </a:t>
            </a:r>
            <a:r>
              <a:rPr sz="2400" b="1" spc="-5" dirty="0">
                <a:latin typeface="Calibri"/>
                <a:cs typeface="Calibri"/>
              </a:rPr>
              <a:t>a.k.a. Field Placement </a:t>
            </a:r>
            <a:r>
              <a:rPr sz="2400" b="1" dirty="0">
                <a:latin typeface="Calibri"/>
                <a:cs typeface="Calibri"/>
              </a:rPr>
              <a:t>| </a:t>
            </a:r>
            <a:r>
              <a:rPr sz="2400" b="1" spc="-10" dirty="0">
                <a:latin typeface="Calibri"/>
                <a:cs typeface="Calibri"/>
              </a:rPr>
              <a:t>Practicum </a:t>
            </a:r>
            <a:r>
              <a:rPr sz="2400" b="1" dirty="0">
                <a:latin typeface="Calibri"/>
                <a:cs typeface="Calibri"/>
              </a:rPr>
              <a:t>| </a:t>
            </a:r>
            <a:r>
              <a:rPr sz="2400" b="1" spc="-10" dirty="0">
                <a:latin typeface="Calibri"/>
                <a:cs typeface="Calibri"/>
              </a:rPr>
              <a:t>Internship </a:t>
            </a:r>
            <a:r>
              <a:rPr sz="2400" b="1" dirty="0">
                <a:latin typeface="Calibri"/>
                <a:cs typeface="Calibri"/>
              </a:rPr>
              <a:t>|  </a:t>
            </a:r>
            <a:r>
              <a:rPr sz="2400" b="1" spc="-5" dirty="0">
                <a:latin typeface="Calibri"/>
                <a:cs typeface="Calibri"/>
              </a:rPr>
              <a:t>Clinicals</a:t>
            </a:r>
            <a:endParaRPr sz="2400">
              <a:latin typeface="Calibri"/>
              <a:cs typeface="Calibri"/>
            </a:endParaRPr>
          </a:p>
          <a:p>
            <a:pPr>
              <a:lnSpc>
                <a:spcPct val="100000"/>
              </a:lnSpc>
              <a:spcBef>
                <a:spcPts val="5"/>
              </a:spcBef>
              <a:buClr>
                <a:srgbClr val="002060"/>
              </a:buClr>
              <a:buFont typeface="Wingdings"/>
              <a:buChar char=""/>
            </a:pPr>
            <a:endParaRPr sz="3500">
              <a:latin typeface="Times New Roman"/>
              <a:cs typeface="Times New Roman"/>
            </a:endParaRPr>
          </a:p>
          <a:p>
            <a:pPr marL="353695" indent="-340995">
              <a:lnSpc>
                <a:spcPct val="100000"/>
              </a:lnSpc>
              <a:buFont typeface="Wingdings"/>
              <a:buChar char=""/>
              <a:tabLst>
                <a:tab pos="353695" algn="l"/>
                <a:tab pos="354330" algn="l"/>
              </a:tabLst>
            </a:pPr>
            <a:r>
              <a:rPr sz="2400" b="1" spc="-5" dirty="0">
                <a:solidFill>
                  <a:srgbClr val="002060"/>
                </a:solidFill>
                <a:latin typeface="Calibri"/>
                <a:cs typeface="Calibri"/>
              </a:rPr>
              <a:t>Field </a:t>
            </a:r>
            <a:r>
              <a:rPr sz="2400" b="1" spc="-10" dirty="0">
                <a:solidFill>
                  <a:srgbClr val="002060"/>
                </a:solidFill>
                <a:latin typeface="Calibri"/>
                <a:cs typeface="Calibri"/>
              </a:rPr>
              <a:t>Coordinator </a:t>
            </a:r>
            <a:r>
              <a:rPr sz="2400" b="1" dirty="0">
                <a:solidFill>
                  <a:srgbClr val="002060"/>
                </a:solidFill>
                <a:latin typeface="Calibri"/>
                <a:cs typeface="Calibri"/>
              </a:rPr>
              <a:t>&amp; </a:t>
            </a:r>
            <a:r>
              <a:rPr sz="2400" b="1" spc="-5" dirty="0">
                <a:solidFill>
                  <a:srgbClr val="002060"/>
                </a:solidFill>
                <a:latin typeface="Calibri"/>
                <a:cs typeface="Calibri"/>
              </a:rPr>
              <a:t>Field </a:t>
            </a:r>
            <a:r>
              <a:rPr sz="2400" b="1" spc="-10" dirty="0">
                <a:solidFill>
                  <a:srgbClr val="002060"/>
                </a:solidFill>
                <a:latin typeface="Calibri"/>
                <a:cs typeface="Calibri"/>
              </a:rPr>
              <a:t>Contacts </a:t>
            </a:r>
            <a:r>
              <a:rPr sz="2400" b="1" dirty="0">
                <a:latin typeface="Calibri"/>
                <a:cs typeface="Calibri"/>
              </a:rPr>
              <a:t>-</a:t>
            </a:r>
            <a:r>
              <a:rPr sz="2400" b="1" spc="-35" dirty="0">
                <a:latin typeface="Calibri"/>
                <a:cs typeface="Calibri"/>
              </a:rPr>
              <a:t> </a:t>
            </a:r>
            <a:r>
              <a:rPr sz="2400" b="1" spc="-5" dirty="0">
                <a:latin typeface="Calibri"/>
                <a:cs typeface="Calibri"/>
              </a:rPr>
              <a:t>University-based</a:t>
            </a:r>
            <a:endParaRPr sz="2400">
              <a:latin typeface="Calibri"/>
              <a:cs typeface="Calibri"/>
            </a:endParaRPr>
          </a:p>
          <a:p>
            <a:pPr>
              <a:lnSpc>
                <a:spcPct val="100000"/>
              </a:lnSpc>
              <a:spcBef>
                <a:spcPts val="5"/>
              </a:spcBef>
              <a:buClr>
                <a:srgbClr val="002060"/>
              </a:buClr>
              <a:buFont typeface="Wingdings"/>
              <a:buChar char=""/>
            </a:pPr>
            <a:endParaRPr sz="3500">
              <a:latin typeface="Times New Roman"/>
              <a:cs typeface="Times New Roman"/>
            </a:endParaRPr>
          </a:p>
          <a:p>
            <a:pPr marL="353695" indent="-340995">
              <a:lnSpc>
                <a:spcPct val="100000"/>
              </a:lnSpc>
              <a:spcBef>
                <a:spcPts val="5"/>
              </a:spcBef>
              <a:buFont typeface="Wingdings"/>
              <a:buChar char=""/>
              <a:tabLst>
                <a:tab pos="353695" algn="l"/>
                <a:tab pos="354330" algn="l"/>
                <a:tab pos="5260340" algn="l"/>
              </a:tabLst>
            </a:pPr>
            <a:r>
              <a:rPr sz="2400" b="1" spc="-5" dirty="0">
                <a:solidFill>
                  <a:srgbClr val="002060"/>
                </a:solidFill>
                <a:latin typeface="Calibri"/>
                <a:cs typeface="Calibri"/>
              </a:rPr>
              <a:t>Field </a:t>
            </a:r>
            <a:r>
              <a:rPr sz="2400" b="1" spc="-10" dirty="0">
                <a:solidFill>
                  <a:srgbClr val="002060"/>
                </a:solidFill>
                <a:latin typeface="Calibri"/>
                <a:cs typeface="Calibri"/>
              </a:rPr>
              <a:t>Instructor </a:t>
            </a:r>
            <a:r>
              <a:rPr sz="2400" b="1" spc="-5" dirty="0">
                <a:latin typeface="Calibri"/>
                <a:cs typeface="Calibri"/>
              </a:rPr>
              <a:t>a.k.a.</a:t>
            </a:r>
            <a:r>
              <a:rPr sz="2400" b="1" spc="35" dirty="0">
                <a:latin typeface="Calibri"/>
                <a:cs typeface="Calibri"/>
              </a:rPr>
              <a:t> </a:t>
            </a:r>
            <a:r>
              <a:rPr sz="2400" b="1" spc="-5" dirty="0">
                <a:latin typeface="Calibri"/>
                <a:cs typeface="Calibri"/>
              </a:rPr>
              <a:t>Field</a:t>
            </a:r>
            <a:r>
              <a:rPr sz="2400" b="1" spc="10" dirty="0">
                <a:latin typeface="Calibri"/>
                <a:cs typeface="Calibri"/>
              </a:rPr>
              <a:t> </a:t>
            </a:r>
            <a:r>
              <a:rPr sz="2400" b="1" dirty="0">
                <a:latin typeface="Calibri"/>
                <a:cs typeface="Calibri"/>
              </a:rPr>
              <a:t>Supervisor	- </a:t>
            </a:r>
            <a:r>
              <a:rPr sz="2400" b="1" spc="-10" dirty="0">
                <a:latin typeface="Calibri"/>
                <a:cs typeface="Calibri"/>
              </a:rPr>
              <a:t>Agency</a:t>
            </a:r>
            <a:r>
              <a:rPr sz="2400" b="1" spc="-110" dirty="0">
                <a:latin typeface="Calibri"/>
                <a:cs typeface="Calibri"/>
              </a:rPr>
              <a:t> </a:t>
            </a:r>
            <a:r>
              <a:rPr sz="2400" b="1" dirty="0">
                <a:latin typeface="Calibri"/>
                <a:cs typeface="Calibri"/>
              </a:rPr>
              <a:t>based</a:t>
            </a:r>
            <a:endParaRPr sz="2400">
              <a:latin typeface="Calibri"/>
              <a:cs typeface="Calibri"/>
            </a:endParaRPr>
          </a:p>
          <a:p>
            <a:pPr>
              <a:lnSpc>
                <a:spcPct val="100000"/>
              </a:lnSpc>
              <a:spcBef>
                <a:spcPts val="5"/>
              </a:spcBef>
              <a:buClr>
                <a:srgbClr val="002060"/>
              </a:buClr>
              <a:buFont typeface="Wingdings"/>
              <a:buChar char=""/>
            </a:pPr>
            <a:endParaRPr sz="3500">
              <a:latin typeface="Times New Roman"/>
              <a:cs typeface="Times New Roman"/>
            </a:endParaRPr>
          </a:p>
          <a:p>
            <a:pPr marL="353695" indent="-340995">
              <a:lnSpc>
                <a:spcPct val="100000"/>
              </a:lnSpc>
              <a:buFont typeface="Wingdings"/>
              <a:buChar char=""/>
              <a:tabLst>
                <a:tab pos="353695" algn="l"/>
                <a:tab pos="354330" algn="l"/>
              </a:tabLst>
            </a:pPr>
            <a:r>
              <a:rPr sz="2400" b="1" spc="-5" dirty="0">
                <a:solidFill>
                  <a:srgbClr val="002060"/>
                </a:solidFill>
                <a:latin typeface="Calibri"/>
                <a:cs typeface="Calibri"/>
              </a:rPr>
              <a:t>Field </a:t>
            </a:r>
            <a:r>
              <a:rPr sz="2400" b="1" spc="-15" dirty="0">
                <a:solidFill>
                  <a:srgbClr val="002060"/>
                </a:solidFill>
                <a:latin typeface="Calibri"/>
                <a:cs typeface="Calibri"/>
              </a:rPr>
              <a:t>Faculty </a:t>
            </a:r>
            <a:r>
              <a:rPr sz="2400" b="1" dirty="0">
                <a:solidFill>
                  <a:srgbClr val="002060"/>
                </a:solidFill>
                <a:latin typeface="Calibri"/>
                <a:cs typeface="Calibri"/>
              </a:rPr>
              <a:t>Liaison </a:t>
            </a:r>
            <a:r>
              <a:rPr sz="2400" b="1" spc="-5" dirty="0">
                <a:latin typeface="Calibri"/>
                <a:cs typeface="Calibri"/>
              </a:rPr>
              <a:t>=Liaison </a:t>
            </a:r>
            <a:r>
              <a:rPr sz="2400" b="1" dirty="0">
                <a:latin typeface="Calibri"/>
                <a:cs typeface="Calibri"/>
              </a:rPr>
              <a:t>–</a:t>
            </a:r>
            <a:r>
              <a:rPr sz="2400" b="1" spc="-60" dirty="0">
                <a:latin typeface="Calibri"/>
                <a:cs typeface="Calibri"/>
              </a:rPr>
              <a:t> </a:t>
            </a:r>
            <a:r>
              <a:rPr sz="2400" b="1" spc="-5" dirty="0">
                <a:latin typeface="Calibri"/>
                <a:cs typeface="Calibri"/>
              </a:rPr>
              <a:t>University-based</a:t>
            </a:r>
            <a:endParaRPr sz="24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28" y="2130805"/>
            <a:ext cx="3335020" cy="4231640"/>
          </a:xfrm>
          <a:prstGeom prst="rect">
            <a:avLst/>
          </a:prstGeom>
        </p:spPr>
        <p:txBody>
          <a:bodyPr vert="horz" wrap="square" lIns="0" tIns="73025" rIns="0" bIns="0" rtlCol="0">
            <a:spAutoFit/>
          </a:bodyPr>
          <a:lstStyle/>
          <a:p>
            <a:pPr marL="353695" indent="-340995">
              <a:lnSpc>
                <a:spcPct val="100000"/>
              </a:lnSpc>
              <a:spcBef>
                <a:spcPts val="575"/>
              </a:spcBef>
              <a:buFont typeface="Arial"/>
              <a:buChar char="•"/>
              <a:tabLst>
                <a:tab pos="353695" algn="l"/>
                <a:tab pos="354330" algn="l"/>
              </a:tabLst>
            </a:pPr>
            <a:r>
              <a:rPr sz="2000" b="1" spc="-5" dirty="0">
                <a:latin typeface="Calibri"/>
                <a:cs typeface="Calibri"/>
              </a:rPr>
              <a:t>Aging/Gerontology</a:t>
            </a:r>
            <a:endParaRPr sz="2000">
              <a:latin typeface="Calibri"/>
              <a:cs typeface="Calibri"/>
            </a:endParaRPr>
          </a:p>
          <a:p>
            <a:pPr marL="353695" marR="64769" indent="-340995">
              <a:lnSpc>
                <a:spcPct val="100000"/>
              </a:lnSpc>
              <a:spcBef>
                <a:spcPts val="480"/>
              </a:spcBef>
              <a:buFont typeface="Arial"/>
              <a:buChar char="•"/>
              <a:tabLst>
                <a:tab pos="353695" algn="l"/>
                <a:tab pos="354330" algn="l"/>
              </a:tabLst>
            </a:pPr>
            <a:r>
              <a:rPr sz="2000" b="1" spc="-5" dirty="0">
                <a:latin typeface="Calibri"/>
                <a:cs typeface="Calibri"/>
              </a:rPr>
              <a:t>Alcohol, </a:t>
            </a:r>
            <a:r>
              <a:rPr sz="2000" b="1" dirty="0">
                <a:latin typeface="Calibri"/>
                <a:cs typeface="Calibri"/>
              </a:rPr>
              <a:t>Drug, or </a:t>
            </a:r>
            <a:r>
              <a:rPr sz="2000" b="1" spc="-10" dirty="0">
                <a:latin typeface="Calibri"/>
                <a:cs typeface="Calibri"/>
              </a:rPr>
              <a:t>Substance  </a:t>
            </a:r>
            <a:r>
              <a:rPr sz="2000" b="1" dirty="0">
                <a:latin typeface="Calibri"/>
                <a:cs typeface="Calibri"/>
              </a:rPr>
              <a:t>Abuse</a:t>
            </a:r>
            <a:endParaRPr sz="2000">
              <a:latin typeface="Calibri"/>
              <a:cs typeface="Calibri"/>
            </a:endParaRPr>
          </a:p>
          <a:p>
            <a:pPr marL="353695" indent="-340995">
              <a:lnSpc>
                <a:spcPct val="100000"/>
              </a:lnSpc>
              <a:spcBef>
                <a:spcPts val="484"/>
              </a:spcBef>
              <a:buFont typeface="Arial"/>
              <a:buChar char="•"/>
              <a:tabLst>
                <a:tab pos="353695" algn="l"/>
                <a:tab pos="354330" algn="l"/>
              </a:tabLst>
            </a:pPr>
            <a:r>
              <a:rPr sz="2000" b="1" spc="-5" dirty="0">
                <a:latin typeface="Calibri"/>
                <a:cs typeface="Calibri"/>
              </a:rPr>
              <a:t>Child</a:t>
            </a:r>
            <a:r>
              <a:rPr sz="2000" b="1" spc="-75" dirty="0">
                <a:latin typeface="Calibri"/>
                <a:cs typeface="Calibri"/>
              </a:rPr>
              <a:t> </a:t>
            </a:r>
            <a:r>
              <a:rPr sz="2000" b="1" spc="-25" dirty="0">
                <a:latin typeface="Calibri"/>
                <a:cs typeface="Calibri"/>
              </a:rPr>
              <a:t>Welfare</a:t>
            </a:r>
            <a:endParaRPr sz="2000">
              <a:latin typeface="Calibri"/>
              <a:cs typeface="Calibri"/>
            </a:endParaRPr>
          </a:p>
          <a:p>
            <a:pPr marL="353695" indent="-340995">
              <a:lnSpc>
                <a:spcPct val="100000"/>
              </a:lnSpc>
              <a:spcBef>
                <a:spcPts val="480"/>
              </a:spcBef>
              <a:buFont typeface="Arial"/>
              <a:buChar char="•"/>
              <a:tabLst>
                <a:tab pos="353695" algn="l"/>
                <a:tab pos="354330" algn="l"/>
              </a:tabLst>
            </a:pPr>
            <a:r>
              <a:rPr sz="2000" b="1" dirty="0">
                <a:latin typeface="Calibri"/>
                <a:cs typeface="Calibri"/>
              </a:rPr>
              <a:t>Community</a:t>
            </a:r>
            <a:r>
              <a:rPr sz="2000" b="1" spc="-40" dirty="0">
                <a:latin typeface="Calibri"/>
                <a:cs typeface="Calibri"/>
              </a:rPr>
              <a:t> </a:t>
            </a:r>
            <a:r>
              <a:rPr sz="2000" b="1" spc="-5" dirty="0">
                <a:latin typeface="Calibri"/>
                <a:cs typeface="Calibri"/>
              </a:rPr>
              <a:t>Planning</a:t>
            </a:r>
            <a:endParaRPr sz="2000">
              <a:latin typeface="Calibri"/>
              <a:cs typeface="Calibri"/>
            </a:endParaRPr>
          </a:p>
          <a:p>
            <a:pPr marL="353695" marR="5080" indent="-340995">
              <a:lnSpc>
                <a:spcPct val="100000"/>
              </a:lnSpc>
              <a:spcBef>
                <a:spcPts val="475"/>
              </a:spcBef>
              <a:buFont typeface="Arial"/>
              <a:buChar char="•"/>
              <a:tabLst>
                <a:tab pos="353695" algn="l"/>
                <a:tab pos="354330" algn="l"/>
              </a:tabLst>
            </a:pPr>
            <a:r>
              <a:rPr sz="2000" b="1" spc="-5" dirty="0">
                <a:latin typeface="Calibri"/>
                <a:cs typeface="Calibri"/>
              </a:rPr>
              <a:t>Criminal </a:t>
            </a:r>
            <a:r>
              <a:rPr sz="2000" b="1" dirty="0">
                <a:latin typeface="Calibri"/>
                <a:cs typeface="Calibri"/>
              </a:rPr>
              <a:t>| </a:t>
            </a:r>
            <a:r>
              <a:rPr sz="2000" b="1" spc="-5" dirty="0">
                <a:latin typeface="Calibri"/>
                <a:cs typeface="Calibri"/>
              </a:rPr>
              <a:t>Juvenile Justice</a:t>
            </a:r>
            <a:r>
              <a:rPr sz="2000" b="1" spc="-80" dirty="0">
                <a:latin typeface="Calibri"/>
                <a:cs typeface="Calibri"/>
              </a:rPr>
              <a:t> </a:t>
            </a:r>
            <a:r>
              <a:rPr sz="2000" b="1" dirty="0">
                <a:latin typeface="Calibri"/>
                <a:cs typeface="Calibri"/>
              </a:rPr>
              <a:t>&amp;  </a:t>
            </a:r>
            <a:r>
              <a:rPr sz="2000" b="1" spc="-5" dirty="0">
                <a:latin typeface="Calibri"/>
                <a:cs typeface="Calibri"/>
              </a:rPr>
              <a:t>Corrections</a:t>
            </a:r>
            <a:endParaRPr sz="2000">
              <a:latin typeface="Calibri"/>
              <a:cs typeface="Calibri"/>
            </a:endParaRPr>
          </a:p>
          <a:p>
            <a:pPr marL="353695" indent="-340995">
              <a:lnSpc>
                <a:spcPct val="100000"/>
              </a:lnSpc>
              <a:spcBef>
                <a:spcPts val="484"/>
              </a:spcBef>
              <a:buFont typeface="Arial"/>
              <a:buChar char="•"/>
              <a:tabLst>
                <a:tab pos="353695" algn="l"/>
                <a:tab pos="354330" algn="l"/>
              </a:tabLst>
            </a:pPr>
            <a:r>
              <a:rPr sz="2000" b="1" spc="-10" dirty="0">
                <a:latin typeface="Calibri"/>
                <a:cs typeface="Calibri"/>
              </a:rPr>
              <a:t>Developmental</a:t>
            </a:r>
            <a:r>
              <a:rPr sz="2000" b="1" spc="-20" dirty="0">
                <a:latin typeface="Calibri"/>
                <a:cs typeface="Calibri"/>
              </a:rPr>
              <a:t> </a:t>
            </a:r>
            <a:r>
              <a:rPr sz="2000" b="1" spc="-5" dirty="0">
                <a:latin typeface="Calibri"/>
                <a:cs typeface="Calibri"/>
              </a:rPr>
              <a:t>Disabilities</a:t>
            </a:r>
            <a:endParaRPr sz="2000">
              <a:latin typeface="Calibri"/>
              <a:cs typeface="Calibri"/>
            </a:endParaRPr>
          </a:p>
          <a:p>
            <a:pPr marL="353695" marR="288290" indent="-340995">
              <a:lnSpc>
                <a:spcPct val="100000"/>
              </a:lnSpc>
              <a:spcBef>
                <a:spcPts val="480"/>
              </a:spcBef>
              <a:buFont typeface="Arial"/>
              <a:buChar char="•"/>
              <a:tabLst>
                <a:tab pos="353695" algn="l"/>
                <a:tab pos="354330" algn="l"/>
              </a:tabLst>
            </a:pPr>
            <a:r>
              <a:rPr sz="2000" b="1" spc="-5" dirty="0">
                <a:latin typeface="Calibri"/>
                <a:cs typeface="Calibri"/>
              </a:rPr>
              <a:t>Domestic Violence| Crisis  </a:t>
            </a:r>
            <a:r>
              <a:rPr sz="2000" b="1" spc="-10" dirty="0">
                <a:latin typeface="Calibri"/>
                <a:cs typeface="Calibri"/>
              </a:rPr>
              <a:t>Intervention</a:t>
            </a:r>
            <a:endParaRPr sz="2000">
              <a:latin typeface="Calibri"/>
              <a:cs typeface="Calibri"/>
            </a:endParaRPr>
          </a:p>
          <a:p>
            <a:pPr marL="353695" indent="-340995">
              <a:lnSpc>
                <a:spcPct val="100000"/>
              </a:lnSpc>
              <a:spcBef>
                <a:spcPts val="480"/>
              </a:spcBef>
              <a:buFont typeface="Arial"/>
              <a:buChar char="•"/>
              <a:tabLst>
                <a:tab pos="353695" algn="l"/>
                <a:tab pos="354330" algn="l"/>
              </a:tabLst>
            </a:pPr>
            <a:r>
              <a:rPr sz="2000" b="1" spc="-15" dirty="0">
                <a:latin typeface="Calibri"/>
                <a:cs typeface="Calibri"/>
              </a:rPr>
              <a:t>Family</a:t>
            </a:r>
            <a:r>
              <a:rPr sz="2000" b="1" spc="-70" dirty="0">
                <a:latin typeface="Calibri"/>
                <a:cs typeface="Calibri"/>
              </a:rPr>
              <a:t> </a:t>
            </a:r>
            <a:r>
              <a:rPr sz="2000" b="1" spc="-5" dirty="0">
                <a:latin typeface="Calibri"/>
                <a:cs typeface="Calibri"/>
              </a:rPr>
              <a:t>Services</a:t>
            </a:r>
            <a:endParaRPr sz="2000">
              <a:latin typeface="Calibri"/>
              <a:cs typeface="Calibri"/>
            </a:endParaRPr>
          </a:p>
          <a:p>
            <a:pPr marL="353695" indent="-340995">
              <a:lnSpc>
                <a:spcPct val="100000"/>
              </a:lnSpc>
              <a:spcBef>
                <a:spcPts val="480"/>
              </a:spcBef>
              <a:buFont typeface="Arial"/>
              <a:buChar char="•"/>
              <a:tabLst>
                <a:tab pos="353695" algn="l"/>
                <a:tab pos="354330" algn="l"/>
              </a:tabLst>
            </a:pPr>
            <a:r>
              <a:rPr sz="2000" b="1" spc="-5" dirty="0">
                <a:latin typeface="Calibri"/>
                <a:cs typeface="Calibri"/>
              </a:rPr>
              <a:t>Group</a:t>
            </a:r>
            <a:r>
              <a:rPr sz="2000" b="1" spc="-70" dirty="0">
                <a:latin typeface="Calibri"/>
                <a:cs typeface="Calibri"/>
              </a:rPr>
              <a:t> </a:t>
            </a:r>
            <a:r>
              <a:rPr sz="2000" b="1" spc="-5" dirty="0">
                <a:latin typeface="Calibri"/>
                <a:cs typeface="Calibri"/>
              </a:rPr>
              <a:t>Services</a:t>
            </a:r>
            <a:endParaRPr sz="2000">
              <a:latin typeface="Calibri"/>
              <a:cs typeface="Calibri"/>
            </a:endParaRPr>
          </a:p>
        </p:txBody>
      </p:sp>
      <p:sp>
        <p:nvSpPr>
          <p:cNvPr id="4" name="object 4"/>
          <p:cNvSpPr txBox="1">
            <a:spLocks noGrp="1"/>
          </p:cNvSpPr>
          <p:nvPr>
            <p:ph type="title"/>
          </p:nvPr>
        </p:nvSpPr>
        <p:spPr>
          <a:xfrm>
            <a:off x="535965" y="973651"/>
            <a:ext cx="7804784" cy="1148715"/>
          </a:xfrm>
          <a:prstGeom prst="rect">
            <a:avLst/>
          </a:prstGeom>
        </p:spPr>
        <p:txBody>
          <a:bodyPr vert="horz" wrap="square" lIns="0" tIns="12700" rIns="0" bIns="0" rtlCol="0">
            <a:spAutoFit/>
          </a:bodyPr>
          <a:lstStyle/>
          <a:p>
            <a:pPr marL="279400">
              <a:lnSpc>
                <a:spcPct val="100000"/>
              </a:lnSpc>
              <a:spcBef>
                <a:spcPts val="100"/>
              </a:spcBef>
            </a:pPr>
            <a:r>
              <a:rPr sz="2400" spc="-5" dirty="0">
                <a:latin typeface="Calibri"/>
                <a:cs typeface="Calibri"/>
              </a:rPr>
              <a:t>15 </a:t>
            </a:r>
            <a:r>
              <a:rPr sz="2400" spc="-10" dirty="0">
                <a:latin typeface="Calibri"/>
                <a:cs typeface="Calibri"/>
              </a:rPr>
              <a:t>Practice Areas- </a:t>
            </a:r>
            <a:r>
              <a:rPr sz="2400" spc="-5" dirty="0">
                <a:latin typeface="Calibri"/>
                <a:cs typeface="Calibri"/>
              </a:rPr>
              <a:t>Council </a:t>
            </a:r>
            <a:r>
              <a:rPr sz="2400" dirty="0">
                <a:latin typeface="Calibri"/>
                <a:cs typeface="Calibri"/>
              </a:rPr>
              <a:t>on Social </a:t>
            </a:r>
            <a:r>
              <a:rPr sz="2400" spc="-25" dirty="0">
                <a:latin typeface="Calibri"/>
                <a:cs typeface="Calibri"/>
              </a:rPr>
              <a:t>Work </a:t>
            </a:r>
            <a:r>
              <a:rPr sz="2400" spc="-10" dirty="0">
                <a:latin typeface="Calibri"/>
                <a:cs typeface="Calibri"/>
              </a:rPr>
              <a:t>Education</a:t>
            </a:r>
            <a:r>
              <a:rPr sz="2400" spc="-70" dirty="0">
                <a:latin typeface="Calibri"/>
                <a:cs typeface="Calibri"/>
              </a:rPr>
              <a:t> </a:t>
            </a:r>
            <a:r>
              <a:rPr sz="2400" spc="-5" dirty="0">
                <a:latin typeface="Calibri"/>
                <a:cs typeface="Calibri"/>
              </a:rPr>
              <a:t>(CSWE)</a:t>
            </a:r>
            <a:endParaRPr sz="2400">
              <a:latin typeface="Calibri"/>
              <a:cs typeface="Calibri"/>
            </a:endParaRPr>
          </a:p>
          <a:p>
            <a:pPr>
              <a:lnSpc>
                <a:spcPct val="100000"/>
              </a:lnSpc>
              <a:spcBef>
                <a:spcPts val="30"/>
              </a:spcBef>
            </a:pPr>
            <a:endParaRPr sz="2650">
              <a:latin typeface="Times New Roman"/>
              <a:cs typeface="Times New Roman"/>
            </a:endParaRPr>
          </a:p>
          <a:p>
            <a:pPr marL="12700">
              <a:lnSpc>
                <a:spcPct val="100000"/>
              </a:lnSpc>
              <a:spcBef>
                <a:spcPts val="5"/>
              </a:spcBef>
              <a:tabLst>
                <a:tab pos="4199890" algn="l"/>
              </a:tabLst>
            </a:pPr>
            <a:r>
              <a:rPr sz="2400" spc="-45" dirty="0">
                <a:solidFill>
                  <a:srgbClr val="C00000"/>
                </a:solidFill>
                <a:latin typeface="Calibri"/>
                <a:cs typeface="Calibri"/>
              </a:rPr>
              <a:t>Target</a:t>
            </a:r>
            <a:r>
              <a:rPr sz="2400" spc="-10" dirty="0">
                <a:solidFill>
                  <a:srgbClr val="C00000"/>
                </a:solidFill>
                <a:latin typeface="Calibri"/>
                <a:cs typeface="Calibri"/>
              </a:rPr>
              <a:t> </a:t>
            </a:r>
            <a:r>
              <a:rPr sz="2400" spc="-5" dirty="0">
                <a:solidFill>
                  <a:srgbClr val="C00000"/>
                </a:solidFill>
                <a:latin typeface="Calibri"/>
                <a:cs typeface="Calibri"/>
              </a:rPr>
              <a:t>Audience	</a:t>
            </a:r>
            <a:r>
              <a:rPr sz="2400" spc="-45" dirty="0">
                <a:solidFill>
                  <a:srgbClr val="C00000"/>
                </a:solidFill>
                <a:latin typeface="Calibri"/>
                <a:cs typeface="Calibri"/>
              </a:rPr>
              <a:t>Target</a:t>
            </a:r>
            <a:r>
              <a:rPr sz="2400" spc="-25" dirty="0">
                <a:solidFill>
                  <a:srgbClr val="C00000"/>
                </a:solidFill>
                <a:latin typeface="Calibri"/>
                <a:cs typeface="Calibri"/>
              </a:rPr>
              <a:t> </a:t>
            </a:r>
            <a:r>
              <a:rPr sz="2400" spc="-10" dirty="0">
                <a:solidFill>
                  <a:srgbClr val="C00000"/>
                </a:solidFill>
                <a:latin typeface="Calibri"/>
                <a:cs typeface="Calibri"/>
              </a:rPr>
              <a:t>Population</a:t>
            </a:r>
            <a:endParaRPr sz="2400">
              <a:latin typeface="Calibri"/>
              <a:cs typeface="Calibri"/>
            </a:endParaRPr>
          </a:p>
        </p:txBody>
      </p:sp>
      <p:sp>
        <p:nvSpPr>
          <p:cNvPr id="5" name="object 5"/>
          <p:cNvSpPr txBox="1"/>
          <p:nvPr/>
        </p:nvSpPr>
        <p:spPr>
          <a:xfrm>
            <a:off x="4736453" y="5155729"/>
            <a:ext cx="106680" cy="779780"/>
          </a:xfrm>
          <a:prstGeom prst="rect">
            <a:avLst/>
          </a:prstGeom>
        </p:spPr>
        <p:txBody>
          <a:bodyPr vert="horz" wrap="square" lIns="0" tIns="0" rIns="0" bIns="0" rtlCol="0">
            <a:spAutoFit/>
          </a:bodyPr>
          <a:lstStyle/>
          <a:p>
            <a:pPr>
              <a:lnSpc>
                <a:spcPts val="2655"/>
              </a:lnSpc>
            </a:pPr>
            <a:r>
              <a:rPr sz="2400" spc="-5" dirty="0">
                <a:latin typeface="Arial"/>
                <a:cs typeface="Arial"/>
              </a:rPr>
              <a:t>•</a:t>
            </a:r>
            <a:endParaRPr sz="2400">
              <a:latin typeface="Arial"/>
              <a:cs typeface="Arial"/>
            </a:endParaRPr>
          </a:p>
          <a:p>
            <a:pPr>
              <a:lnSpc>
                <a:spcPct val="100000"/>
              </a:lnSpc>
              <a:spcBef>
                <a:spcPts val="575"/>
              </a:spcBef>
            </a:pPr>
            <a:r>
              <a:rPr sz="2400" spc="-5" dirty="0">
                <a:latin typeface="Arial"/>
                <a:cs typeface="Arial"/>
              </a:rPr>
              <a:t>•</a:t>
            </a:r>
            <a:endParaRPr sz="2400">
              <a:latin typeface="Arial"/>
              <a:cs typeface="Arial"/>
            </a:endParaRPr>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353695" indent="-340995">
              <a:lnSpc>
                <a:spcPct val="100000"/>
              </a:lnSpc>
              <a:spcBef>
                <a:spcPts val="100"/>
              </a:spcBef>
              <a:buFont typeface="Arial"/>
              <a:buChar char="•"/>
              <a:tabLst>
                <a:tab pos="353695" algn="l"/>
                <a:tab pos="354330" algn="l"/>
              </a:tabLst>
            </a:pPr>
            <a:r>
              <a:rPr spc="-5" dirty="0"/>
              <a:t>Health| Community</a:t>
            </a:r>
            <a:r>
              <a:rPr spc="-40" dirty="0"/>
              <a:t> </a:t>
            </a:r>
            <a:r>
              <a:rPr spc="-5" dirty="0"/>
              <a:t>Health</a:t>
            </a:r>
          </a:p>
          <a:p>
            <a:pPr marL="353695">
              <a:lnSpc>
                <a:spcPct val="100000"/>
              </a:lnSpc>
            </a:pPr>
            <a:r>
              <a:rPr dirty="0"/>
              <a:t>|</a:t>
            </a:r>
            <a:r>
              <a:rPr spc="-10" dirty="0"/>
              <a:t> </a:t>
            </a:r>
            <a:r>
              <a:rPr spc="-5" dirty="0"/>
              <a:t>Hospice</a:t>
            </a:r>
          </a:p>
          <a:p>
            <a:pPr marL="353695" indent="-340995">
              <a:lnSpc>
                <a:spcPct val="100000"/>
              </a:lnSpc>
              <a:spcBef>
                <a:spcPts val="575"/>
              </a:spcBef>
              <a:buFont typeface="Arial"/>
              <a:buChar char="•"/>
              <a:tabLst>
                <a:tab pos="353695" algn="l"/>
                <a:tab pos="354330" algn="l"/>
              </a:tabLst>
            </a:pPr>
            <a:r>
              <a:rPr spc="-5" dirty="0"/>
              <a:t>Housing</a:t>
            </a:r>
            <a:r>
              <a:rPr spc="-10" dirty="0"/>
              <a:t> </a:t>
            </a:r>
            <a:r>
              <a:rPr dirty="0"/>
              <a:t>Services</a:t>
            </a:r>
          </a:p>
          <a:p>
            <a:pPr marL="353695" indent="-340995">
              <a:lnSpc>
                <a:spcPct val="100000"/>
              </a:lnSpc>
              <a:spcBef>
                <a:spcPts val="575"/>
              </a:spcBef>
              <a:buFont typeface="Arial"/>
              <a:buChar char="•"/>
              <a:tabLst>
                <a:tab pos="353695" algn="l"/>
                <a:tab pos="354330" algn="l"/>
              </a:tabLst>
            </a:pPr>
            <a:r>
              <a:rPr spc="-10" dirty="0"/>
              <a:t>International</a:t>
            </a:r>
          </a:p>
          <a:p>
            <a:pPr marL="353695" marR="1059180" indent="-340995">
              <a:lnSpc>
                <a:spcPct val="100000"/>
              </a:lnSpc>
              <a:spcBef>
                <a:spcPts val="575"/>
              </a:spcBef>
              <a:buFont typeface="Arial"/>
              <a:buChar char="•"/>
              <a:tabLst>
                <a:tab pos="353695" algn="l"/>
                <a:tab pos="354330" algn="l"/>
              </a:tabLst>
            </a:pPr>
            <a:r>
              <a:rPr spc="-10" dirty="0"/>
              <a:t>Mental </a:t>
            </a:r>
            <a:r>
              <a:rPr spc="-5" dirty="0"/>
              <a:t>Health </a:t>
            </a:r>
            <a:r>
              <a:rPr dirty="0"/>
              <a:t>|  </a:t>
            </a:r>
            <a:r>
              <a:rPr spc="-5" dirty="0"/>
              <a:t>Community</a:t>
            </a:r>
            <a:r>
              <a:rPr spc="-75" dirty="0"/>
              <a:t> </a:t>
            </a:r>
            <a:r>
              <a:rPr spc="-5" dirty="0"/>
              <a:t>Health</a:t>
            </a:r>
          </a:p>
          <a:p>
            <a:pPr marL="353695" marR="1048385" indent="-340995">
              <a:lnSpc>
                <a:spcPct val="120000"/>
              </a:lnSpc>
              <a:buFont typeface="Arial"/>
              <a:buChar char="•"/>
              <a:tabLst>
                <a:tab pos="353695" algn="l"/>
                <a:tab pos="354330" algn="l"/>
              </a:tabLst>
            </a:pPr>
            <a:r>
              <a:rPr spc="-5" dirty="0"/>
              <a:t>Occupational  </a:t>
            </a:r>
            <a:r>
              <a:rPr spc="-10" dirty="0"/>
              <a:t>Rehabilitation  </a:t>
            </a:r>
            <a:r>
              <a:rPr dirty="0"/>
              <a:t>School Social</a:t>
            </a:r>
            <a:r>
              <a:rPr spc="-130" dirty="0"/>
              <a:t> </a:t>
            </a:r>
            <a:r>
              <a:rPr spc="-25" dirty="0"/>
              <a:t>Work</a:t>
            </a:r>
          </a:p>
        </p:txBody>
      </p:sp>
      <p:sp>
        <p:nvSpPr>
          <p:cNvPr id="7" name="object 7"/>
          <p:cNvSpPr/>
          <p:nvPr/>
        </p:nvSpPr>
        <p:spPr>
          <a:xfrm>
            <a:off x="3720083" y="5070347"/>
            <a:ext cx="1234440" cy="123444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040367"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35928" y="751592"/>
            <a:ext cx="8106409" cy="4876165"/>
          </a:xfrm>
          <a:prstGeom prst="rect">
            <a:avLst/>
          </a:prstGeom>
        </p:spPr>
        <p:txBody>
          <a:bodyPr vert="horz" wrap="square" lIns="0" tIns="13335" rIns="0" bIns="0" rtlCol="0">
            <a:spAutoFit/>
          </a:bodyPr>
          <a:lstStyle/>
          <a:p>
            <a:pPr marL="3173095" marR="5080" indent="-2623185">
              <a:lnSpc>
                <a:spcPct val="100000"/>
              </a:lnSpc>
              <a:spcBef>
                <a:spcPts val="105"/>
              </a:spcBef>
            </a:pPr>
            <a:r>
              <a:rPr sz="2000" b="1" spc="-5" dirty="0">
                <a:solidFill>
                  <a:srgbClr val="001B4B"/>
                </a:solidFill>
                <a:latin typeface="Georgia"/>
                <a:cs typeface="Georgia"/>
              </a:rPr>
              <a:t>Specialty Practice Sections- National Association of Social  </a:t>
            </a:r>
            <a:r>
              <a:rPr sz="2000" b="1" dirty="0">
                <a:solidFill>
                  <a:srgbClr val="001B4B"/>
                </a:solidFill>
                <a:latin typeface="Georgia"/>
                <a:cs typeface="Georgia"/>
              </a:rPr>
              <a:t>Workers</a:t>
            </a:r>
            <a:r>
              <a:rPr sz="2000" b="1" spc="-30" dirty="0">
                <a:solidFill>
                  <a:srgbClr val="001B4B"/>
                </a:solidFill>
                <a:latin typeface="Georgia"/>
                <a:cs typeface="Georgia"/>
              </a:rPr>
              <a:t> </a:t>
            </a:r>
            <a:r>
              <a:rPr sz="2000" b="1" dirty="0">
                <a:solidFill>
                  <a:srgbClr val="001B4B"/>
                </a:solidFill>
                <a:latin typeface="Georgia"/>
                <a:cs typeface="Georgia"/>
              </a:rPr>
              <a:t>(NASW)</a:t>
            </a:r>
            <a:endParaRPr sz="2000">
              <a:latin typeface="Georgia"/>
              <a:cs typeface="Georgia"/>
            </a:endParaRPr>
          </a:p>
          <a:p>
            <a:pPr marL="353695" indent="-340995">
              <a:lnSpc>
                <a:spcPct val="100000"/>
              </a:lnSpc>
              <a:spcBef>
                <a:spcPts val="555"/>
              </a:spcBef>
              <a:buFont typeface="Arial"/>
              <a:buChar char="•"/>
              <a:tabLst>
                <a:tab pos="353695" algn="l"/>
                <a:tab pos="354330" algn="l"/>
              </a:tabLst>
            </a:pPr>
            <a:r>
              <a:rPr sz="2400" b="1" spc="-5" dirty="0">
                <a:latin typeface="Calibri"/>
                <a:cs typeface="Calibri"/>
              </a:rPr>
              <a:t>Health</a:t>
            </a:r>
            <a:endParaRPr sz="2400">
              <a:latin typeface="Calibri"/>
              <a:cs typeface="Calibri"/>
            </a:endParaRPr>
          </a:p>
          <a:p>
            <a:pPr marL="353695" indent="-340995">
              <a:lnSpc>
                <a:spcPct val="100000"/>
              </a:lnSpc>
              <a:spcBef>
                <a:spcPts val="575"/>
              </a:spcBef>
              <a:buFont typeface="Arial"/>
              <a:buChar char="•"/>
              <a:tabLst>
                <a:tab pos="353695" algn="l"/>
                <a:tab pos="354330" algn="l"/>
              </a:tabLst>
            </a:pPr>
            <a:r>
              <a:rPr sz="2400" b="1" spc="-5" dirty="0">
                <a:latin typeface="Calibri"/>
                <a:cs typeface="Calibri"/>
              </a:rPr>
              <a:t>Aging</a:t>
            </a:r>
            <a:endParaRPr sz="2400">
              <a:latin typeface="Calibri"/>
              <a:cs typeface="Calibri"/>
            </a:endParaRPr>
          </a:p>
          <a:p>
            <a:pPr marL="353695" indent="-340995">
              <a:lnSpc>
                <a:spcPct val="100000"/>
              </a:lnSpc>
              <a:spcBef>
                <a:spcPts val="575"/>
              </a:spcBef>
              <a:buFont typeface="Arial"/>
              <a:buChar char="•"/>
              <a:tabLst>
                <a:tab pos="353695" algn="l"/>
                <a:tab pos="354330" algn="l"/>
              </a:tabLst>
            </a:pPr>
            <a:r>
              <a:rPr sz="2400" b="1" spc="-5" dirty="0">
                <a:latin typeface="Calibri"/>
                <a:cs typeface="Calibri"/>
              </a:rPr>
              <a:t>Alcohol, </a:t>
            </a:r>
            <a:r>
              <a:rPr sz="2400" b="1" spc="-35" dirty="0">
                <a:latin typeface="Calibri"/>
                <a:cs typeface="Calibri"/>
              </a:rPr>
              <a:t>Tobacco, </a:t>
            </a:r>
            <a:r>
              <a:rPr sz="2400" b="1" dirty="0">
                <a:latin typeface="Calibri"/>
                <a:cs typeface="Calibri"/>
              </a:rPr>
              <a:t>&amp; </a:t>
            </a:r>
            <a:r>
              <a:rPr sz="2400" b="1" spc="-5" dirty="0">
                <a:latin typeface="Calibri"/>
                <a:cs typeface="Calibri"/>
              </a:rPr>
              <a:t>Other</a:t>
            </a:r>
            <a:r>
              <a:rPr sz="2400" b="1" spc="-20" dirty="0">
                <a:latin typeface="Calibri"/>
                <a:cs typeface="Calibri"/>
              </a:rPr>
              <a:t> </a:t>
            </a:r>
            <a:r>
              <a:rPr sz="2400" b="1" spc="-5" dirty="0">
                <a:latin typeface="Calibri"/>
                <a:cs typeface="Calibri"/>
              </a:rPr>
              <a:t>drugs</a:t>
            </a:r>
            <a:endParaRPr sz="2400">
              <a:latin typeface="Calibri"/>
              <a:cs typeface="Calibri"/>
            </a:endParaRPr>
          </a:p>
          <a:p>
            <a:pPr marL="353695" marR="3805554" indent="-340995">
              <a:lnSpc>
                <a:spcPct val="100000"/>
              </a:lnSpc>
              <a:spcBef>
                <a:spcPts val="575"/>
              </a:spcBef>
              <a:buFont typeface="Arial"/>
              <a:buChar char="•"/>
              <a:tabLst>
                <a:tab pos="353695" algn="l"/>
                <a:tab pos="354330" algn="l"/>
              </a:tabLst>
            </a:pPr>
            <a:r>
              <a:rPr sz="2400" b="1" spc="-10" dirty="0">
                <a:latin typeface="Calibri"/>
                <a:cs typeface="Calibri"/>
              </a:rPr>
              <a:t>Children, </a:t>
            </a:r>
            <a:r>
              <a:rPr sz="2400" b="1" spc="-5" dirty="0">
                <a:latin typeface="Calibri"/>
                <a:cs typeface="Calibri"/>
              </a:rPr>
              <a:t>Adolescents, </a:t>
            </a:r>
            <a:r>
              <a:rPr sz="2400" b="1" dirty="0">
                <a:latin typeface="Calibri"/>
                <a:cs typeface="Calibri"/>
              </a:rPr>
              <a:t>&amp; </a:t>
            </a:r>
            <a:r>
              <a:rPr sz="2400" b="1" spc="-40" dirty="0">
                <a:latin typeface="Calibri"/>
                <a:cs typeface="Calibri"/>
              </a:rPr>
              <a:t>Young  </a:t>
            </a:r>
            <a:r>
              <a:rPr sz="2400" b="1" spc="-5" dirty="0">
                <a:latin typeface="Calibri"/>
                <a:cs typeface="Calibri"/>
              </a:rPr>
              <a:t>Adults</a:t>
            </a:r>
            <a:endParaRPr sz="2400">
              <a:latin typeface="Calibri"/>
              <a:cs typeface="Calibri"/>
            </a:endParaRPr>
          </a:p>
          <a:p>
            <a:pPr marL="353695" indent="-340995">
              <a:lnSpc>
                <a:spcPct val="100000"/>
              </a:lnSpc>
              <a:spcBef>
                <a:spcPts val="580"/>
              </a:spcBef>
              <a:buFont typeface="Arial"/>
              <a:buChar char="•"/>
              <a:tabLst>
                <a:tab pos="353695" algn="l"/>
                <a:tab pos="354330" algn="l"/>
              </a:tabLst>
            </a:pPr>
            <a:r>
              <a:rPr sz="2400" b="1" spc="-5" dirty="0">
                <a:latin typeface="Calibri"/>
                <a:cs typeface="Calibri"/>
              </a:rPr>
              <a:t>Child</a:t>
            </a:r>
            <a:r>
              <a:rPr sz="2400" b="1" dirty="0">
                <a:latin typeface="Calibri"/>
                <a:cs typeface="Calibri"/>
              </a:rPr>
              <a:t> </a:t>
            </a:r>
            <a:r>
              <a:rPr sz="2400" b="1" spc="-25" dirty="0">
                <a:latin typeface="Calibri"/>
                <a:cs typeface="Calibri"/>
              </a:rPr>
              <a:t>Welfare</a:t>
            </a:r>
            <a:endParaRPr sz="2400">
              <a:latin typeface="Calibri"/>
              <a:cs typeface="Calibri"/>
            </a:endParaRPr>
          </a:p>
          <a:p>
            <a:pPr marL="353695" indent="-340995">
              <a:lnSpc>
                <a:spcPct val="100000"/>
              </a:lnSpc>
              <a:spcBef>
                <a:spcPts val="575"/>
              </a:spcBef>
              <a:buFont typeface="Arial"/>
              <a:buChar char="•"/>
              <a:tabLst>
                <a:tab pos="353695" algn="l"/>
                <a:tab pos="354330" algn="l"/>
              </a:tabLst>
            </a:pPr>
            <a:r>
              <a:rPr sz="2400" b="1" spc="-10" dirty="0">
                <a:latin typeface="Calibri"/>
                <a:cs typeface="Calibri"/>
              </a:rPr>
              <a:t>Mental</a:t>
            </a:r>
            <a:r>
              <a:rPr sz="2400" b="1" dirty="0">
                <a:latin typeface="Calibri"/>
                <a:cs typeface="Calibri"/>
              </a:rPr>
              <a:t> </a:t>
            </a:r>
            <a:r>
              <a:rPr sz="2400" b="1" spc="-5" dirty="0">
                <a:latin typeface="Calibri"/>
                <a:cs typeface="Calibri"/>
              </a:rPr>
              <a:t>Health</a:t>
            </a:r>
            <a:endParaRPr sz="2400">
              <a:latin typeface="Calibri"/>
              <a:cs typeface="Calibri"/>
            </a:endParaRPr>
          </a:p>
          <a:p>
            <a:pPr marL="353695" indent="-340995">
              <a:lnSpc>
                <a:spcPct val="100000"/>
              </a:lnSpc>
              <a:spcBef>
                <a:spcPts val="575"/>
              </a:spcBef>
              <a:buFont typeface="Arial"/>
              <a:buChar char="•"/>
              <a:tabLst>
                <a:tab pos="353695" algn="l"/>
                <a:tab pos="354330" algn="l"/>
              </a:tabLst>
            </a:pPr>
            <a:r>
              <a:rPr sz="2400" b="1" dirty="0">
                <a:latin typeface="Calibri"/>
                <a:cs typeface="Calibri"/>
              </a:rPr>
              <a:t>School Social</a:t>
            </a:r>
            <a:r>
              <a:rPr sz="2400" b="1" spc="-65" dirty="0">
                <a:latin typeface="Calibri"/>
                <a:cs typeface="Calibri"/>
              </a:rPr>
              <a:t> </a:t>
            </a:r>
            <a:r>
              <a:rPr sz="2400" b="1" spc="-25" dirty="0">
                <a:latin typeface="Calibri"/>
                <a:cs typeface="Calibri"/>
              </a:rPr>
              <a:t>Work</a:t>
            </a:r>
            <a:endParaRPr sz="2400">
              <a:latin typeface="Calibri"/>
              <a:cs typeface="Calibri"/>
            </a:endParaRPr>
          </a:p>
          <a:p>
            <a:pPr marL="353695" marR="4250055" indent="-340995">
              <a:lnSpc>
                <a:spcPct val="100000"/>
              </a:lnSpc>
              <a:spcBef>
                <a:spcPts val="575"/>
              </a:spcBef>
              <a:buFont typeface="Arial"/>
              <a:buChar char="•"/>
              <a:tabLst>
                <a:tab pos="353695" algn="l"/>
                <a:tab pos="354330" algn="l"/>
              </a:tabLst>
            </a:pPr>
            <a:r>
              <a:rPr sz="2400" b="1" dirty="0">
                <a:latin typeface="Calibri"/>
                <a:cs typeface="Calibri"/>
              </a:rPr>
              <a:t>Social &amp; </a:t>
            </a:r>
            <a:r>
              <a:rPr sz="2400" b="1" spc="-5" dirty="0">
                <a:latin typeface="Calibri"/>
                <a:cs typeface="Calibri"/>
              </a:rPr>
              <a:t>Economic </a:t>
            </a:r>
            <a:r>
              <a:rPr sz="2400" b="1" spc="-10" dirty="0">
                <a:latin typeface="Calibri"/>
                <a:cs typeface="Calibri"/>
              </a:rPr>
              <a:t>Justice</a:t>
            </a:r>
            <a:r>
              <a:rPr sz="2400" b="1" spc="-120" dirty="0">
                <a:latin typeface="Calibri"/>
                <a:cs typeface="Calibri"/>
              </a:rPr>
              <a:t> </a:t>
            </a:r>
            <a:r>
              <a:rPr sz="2400" b="1" dirty="0">
                <a:latin typeface="Calibri"/>
                <a:cs typeface="Calibri"/>
              </a:rPr>
              <a:t>&amp;  </a:t>
            </a:r>
            <a:r>
              <a:rPr sz="2400" b="1" spc="-10" dirty="0">
                <a:latin typeface="Calibri"/>
                <a:cs typeface="Calibri"/>
              </a:rPr>
              <a:t>Peace</a:t>
            </a:r>
            <a:endParaRPr sz="2400">
              <a:latin typeface="Calibri"/>
              <a:cs typeface="Calibri"/>
            </a:endParaRPr>
          </a:p>
        </p:txBody>
      </p:sp>
      <p:sp>
        <p:nvSpPr>
          <p:cNvPr id="4" name="object 4"/>
          <p:cNvSpPr/>
          <p:nvPr/>
        </p:nvSpPr>
        <p:spPr>
          <a:xfrm>
            <a:off x="5015484" y="1938527"/>
            <a:ext cx="3781043" cy="265937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088883" y="2264664"/>
            <a:ext cx="326643" cy="24740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463540" y="2264664"/>
            <a:ext cx="259638" cy="18516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7695704" y="3984459"/>
            <a:ext cx="719822" cy="422947"/>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463540" y="4046689"/>
            <a:ext cx="652805" cy="360717"/>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062728" y="1965960"/>
            <a:ext cx="3686555" cy="256489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062728" y="1965960"/>
            <a:ext cx="3686810" cy="2565400"/>
          </a:xfrm>
          <a:custGeom>
            <a:avLst/>
            <a:gdLst/>
            <a:ahLst/>
            <a:cxnLst/>
            <a:rect l="l" t="t" r="r" b="b"/>
            <a:pathLst>
              <a:path w="3686809" h="2565400">
                <a:moveTo>
                  <a:pt x="0" y="1282446"/>
                </a:moveTo>
                <a:lnTo>
                  <a:pt x="845" y="1243237"/>
                </a:lnTo>
                <a:lnTo>
                  <a:pt x="3363" y="1204322"/>
                </a:lnTo>
                <a:lnTo>
                  <a:pt x="7532" y="1165716"/>
                </a:lnTo>
                <a:lnTo>
                  <a:pt x="13327" y="1127437"/>
                </a:lnTo>
                <a:lnTo>
                  <a:pt x="20723" y="1089500"/>
                </a:lnTo>
                <a:lnTo>
                  <a:pt x="29697" y="1051923"/>
                </a:lnTo>
                <a:lnTo>
                  <a:pt x="40224" y="1014723"/>
                </a:lnTo>
                <a:lnTo>
                  <a:pt x="52281" y="977916"/>
                </a:lnTo>
                <a:lnTo>
                  <a:pt x="65843" y="941519"/>
                </a:lnTo>
                <a:lnTo>
                  <a:pt x="80886" y="905549"/>
                </a:lnTo>
                <a:lnTo>
                  <a:pt x="97386" y="870023"/>
                </a:lnTo>
                <a:lnTo>
                  <a:pt x="115319" y="834957"/>
                </a:lnTo>
                <a:lnTo>
                  <a:pt x="134661" y="800368"/>
                </a:lnTo>
                <a:lnTo>
                  <a:pt x="155388" y="766273"/>
                </a:lnTo>
                <a:lnTo>
                  <a:pt x="177475" y="732689"/>
                </a:lnTo>
                <a:lnTo>
                  <a:pt x="200899" y="699633"/>
                </a:lnTo>
                <a:lnTo>
                  <a:pt x="225635" y="667120"/>
                </a:lnTo>
                <a:lnTo>
                  <a:pt x="251660" y="635169"/>
                </a:lnTo>
                <a:lnTo>
                  <a:pt x="278949" y="603795"/>
                </a:lnTo>
                <a:lnTo>
                  <a:pt x="307478" y="573016"/>
                </a:lnTo>
                <a:lnTo>
                  <a:pt x="337223" y="542848"/>
                </a:lnTo>
                <a:lnTo>
                  <a:pt x="368160" y="513309"/>
                </a:lnTo>
                <a:lnTo>
                  <a:pt x="400265" y="484414"/>
                </a:lnTo>
                <a:lnTo>
                  <a:pt x="433514" y="456180"/>
                </a:lnTo>
                <a:lnTo>
                  <a:pt x="467882" y="428625"/>
                </a:lnTo>
                <a:lnTo>
                  <a:pt x="503346" y="401766"/>
                </a:lnTo>
                <a:lnTo>
                  <a:pt x="539881" y="375618"/>
                </a:lnTo>
                <a:lnTo>
                  <a:pt x="577464" y="350199"/>
                </a:lnTo>
                <a:lnTo>
                  <a:pt x="616070" y="325525"/>
                </a:lnTo>
                <a:lnTo>
                  <a:pt x="655675" y="301614"/>
                </a:lnTo>
                <a:lnTo>
                  <a:pt x="696255" y="278481"/>
                </a:lnTo>
                <a:lnTo>
                  <a:pt x="737786" y="256144"/>
                </a:lnTo>
                <a:lnTo>
                  <a:pt x="780244" y="234620"/>
                </a:lnTo>
                <a:lnTo>
                  <a:pt x="823605" y="213925"/>
                </a:lnTo>
                <a:lnTo>
                  <a:pt x="867844" y="194076"/>
                </a:lnTo>
                <a:lnTo>
                  <a:pt x="912938" y="175090"/>
                </a:lnTo>
                <a:lnTo>
                  <a:pt x="958862" y="156984"/>
                </a:lnTo>
                <a:lnTo>
                  <a:pt x="1005592" y="139774"/>
                </a:lnTo>
                <a:lnTo>
                  <a:pt x="1053105" y="123477"/>
                </a:lnTo>
                <a:lnTo>
                  <a:pt x="1101376" y="108110"/>
                </a:lnTo>
                <a:lnTo>
                  <a:pt x="1150381" y="93689"/>
                </a:lnTo>
                <a:lnTo>
                  <a:pt x="1200096" y="80232"/>
                </a:lnTo>
                <a:lnTo>
                  <a:pt x="1250497" y="67755"/>
                </a:lnTo>
                <a:lnTo>
                  <a:pt x="1301559" y="56276"/>
                </a:lnTo>
                <a:lnTo>
                  <a:pt x="1353259" y="45809"/>
                </a:lnTo>
                <a:lnTo>
                  <a:pt x="1405573" y="36374"/>
                </a:lnTo>
                <a:lnTo>
                  <a:pt x="1458476" y="27986"/>
                </a:lnTo>
                <a:lnTo>
                  <a:pt x="1511945" y="20661"/>
                </a:lnTo>
                <a:lnTo>
                  <a:pt x="1565954" y="14418"/>
                </a:lnTo>
                <a:lnTo>
                  <a:pt x="1620481" y="9272"/>
                </a:lnTo>
                <a:lnTo>
                  <a:pt x="1675501" y="5240"/>
                </a:lnTo>
                <a:lnTo>
                  <a:pt x="1730990" y="2340"/>
                </a:lnTo>
                <a:lnTo>
                  <a:pt x="1786923" y="587"/>
                </a:lnTo>
                <a:lnTo>
                  <a:pt x="1843277" y="0"/>
                </a:lnTo>
                <a:lnTo>
                  <a:pt x="1899632" y="587"/>
                </a:lnTo>
                <a:lnTo>
                  <a:pt x="1955565" y="2340"/>
                </a:lnTo>
                <a:lnTo>
                  <a:pt x="2011054" y="5240"/>
                </a:lnTo>
                <a:lnTo>
                  <a:pt x="2066074" y="9272"/>
                </a:lnTo>
                <a:lnTo>
                  <a:pt x="2120601" y="14418"/>
                </a:lnTo>
                <a:lnTo>
                  <a:pt x="2174610" y="20661"/>
                </a:lnTo>
                <a:lnTo>
                  <a:pt x="2228079" y="27986"/>
                </a:lnTo>
                <a:lnTo>
                  <a:pt x="2280982" y="36374"/>
                </a:lnTo>
                <a:lnTo>
                  <a:pt x="2333296" y="45809"/>
                </a:lnTo>
                <a:lnTo>
                  <a:pt x="2384996" y="56276"/>
                </a:lnTo>
                <a:lnTo>
                  <a:pt x="2436058" y="67755"/>
                </a:lnTo>
                <a:lnTo>
                  <a:pt x="2486459" y="80232"/>
                </a:lnTo>
                <a:lnTo>
                  <a:pt x="2536174" y="93689"/>
                </a:lnTo>
                <a:lnTo>
                  <a:pt x="2585179" y="108110"/>
                </a:lnTo>
                <a:lnTo>
                  <a:pt x="2633450" y="123477"/>
                </a:lnTo>
                <a:lnTo>
                  <a:pt x="2680963" y="139774"/>
                </a:lnTo>
                <a:lnTo>
                  <a:pt x="2727693" y="156984"/>
                </a:lnTo>
                <a:lnTo>
                  <a:pt x="2773617" y="175090"/>
                </a:lnTo>
                <a:lnTo>
                  <a:pt x="2818711" y="194076"/>
                </a:lnTo>
                <a:lnTo>
                  <a:pt x="2862950" y="213925"/>
                </a:lnTo>
                <a:lnTo>
                  <a:pt x="2906311" y="234620"/>
                </a:lnTo>
                <a:lnTo>
                  <a:pt x="2948769" y="256144"/>
                </a:lnTo>
                <a:lnTo>
                  <a:pt x="2990300" y="278481"/>
                </a:lnTo>
                <a:lnTo>
                  <a:pt x="3030880" y="301614"/>
                </a:lnTo>
                <a:lnTo>
                  <a:pt x="3070485" y="325525"/>
                </a:lnTo>
                <a:lnTo>
                  <a:pt x="3109091" y="350199"/>
                </a:lnTo>
                <a:lnTo>
                  <a:pt x="3146674" y="375618"/>
                </a:lnTo>
                <a:lnTo>
                  <a:pt x="3183209" y="401766"/>
                </a:lnTo>
                <a:lnTo>
                  <a:pt x="3218673" y="428625"/>
                </a:lnTo>
                <a:lnTo>
                  <a:pt x="3253041" y="456180"/>
                </a:lnTo>
                <a:lnTo>
                  <a:pt x="3286290" y="484414"/>
                </a:lnTo>
                <a:lnTo>
                  <a:pt x="3318395" y="513309"/>
                </a:lnTo>
                <a:lnTo>
                  <a:pt x="3349332" y="542848"/>
                </a:lnTo>
                <a:lnTo>
                  <a:pt x="3379077" y="573016"/>
                </a:lnTo>
                <a:lnTo>
                  <a:pt x="3407606" y="603795"/>
                </a:lnTo>
                <a:lnTo>
                  <a:pt x="3434895" y="635169"/>
                </a:lnTo>
                <a:lnTo>
                  <a:pt x="3460920" y="667120"/>
                </a:lnTo>
                <a:lnTo>
                  <a:pt x="3485656" y="699633"/>
                </a:lnTo>
                <a:lnTo>
                  <a:pt x="3509080" y="732689"/>
                </a:lnTo>
                <a:lnTo>
                  <a:pt x="3531167" y="766273"/>
                </a:lnTo>
                <a:lnTo>
                  <a:pt x="3551894" y="800368"/>
                </a:lnTo>
                <a:lnTo>
                  <a:pt x="3571236" y="834957"/>
                </a:lnTo>
                <a:lnTo>
                  <a:pt x="3589169" y="870023"/>
                </a:lnTo>
                <a:lnTo>
                  <a:pt x="3605669" y="905549"/>
                </a:lnTo>
                <a:lnTo>
                  <a:pt x="3620712" y="941519"/>
                </a:lnTo>
                <a:lnTo>
                  <a:pt x="3634274" y="977916"/>
                </a:lnTo>
                <a:lnTo>
                  <a:pt x="3646331" y="1014723"/>
                </a:lnTo>
                <a:lnTo>
                  <a:pt x="3656858" y="1051923"/>
                </a:lnTo>
                <a:lnTo>
                  <a:pt x="3665832" y="1089500"/>
                </a:lnTo>
                <a:lnTo>
                  <a:pt x="3673228" y="1127437"/>
                </a:lnTo>
                <a:lnTo>
                  <a:pt x="3679023" y="1165716"/>
                </a:lnTo>
                <a:lnTo>
                  <a:pt x="3683192" y="1204322"/>
                </a:lnTo>
                <a:lnTo>
                  <a:pt x="3685710" y="1243237"/>
                </a:lnTo>
                <a:lnTo>
                  <a:pt x="3686555" y="1282446"/>
                </a:lnTo>
                <a:lnTo>
                  <a:pt x="3685710" y="1321654"/>
                </a:lnTo>
                <a:lnTo>
                  <a:pt x="3683192" y="1360569"/>
                </a:lnTo>
                <a:lnTo>
                  <a:pt x="3679023" y="1399175"/>
                </a:lnTo>
                <a:lnTo>
                  <a:pt x="3673228" y="1437454"/>
                </a:lnTo>
                <a:lnTo>
                  <a:pt x="3665832" y="1475391"/>
                </a:lnTo>
                <a:lnTo>
                  <a:pt x="3656858" y="1512968"/>
                </a:lnTo>
                <a:lnTo>
                  <a:pt x="3646331" y="1550168"/>
                </a:lnTo>
                <a:lnTo>
                  <a:pt x="3634274" y="1586975"/>
                </a:lnTo>
                <a:lnTo>
                  <a:pt x="3620712" y="1623372"/>
                </a:lnTo>
                <a:lnTo>
                  <a:pt x="3605669" y="1659342"/>
                </a:lnTo>
                <a:lnTo>
                  <a:pt x="3589169" y="1694868"/>
                </a:lnTo>
                <a:lnTo>
                  <a:pt x="3571236" y="1729934"/>
                </a:lnTo>
                <a:lnTo>
                  <a:pt x="3551894" y="1764523"/>
                </a:lnTo>
                <a:lnTo>
                  <a:pt x="3531167" y="1798618"/>
                </a:lnTo>
                <a:lnTo>
                  <a:pt x="3509080" y="1832202"/>
                </a:lnTo>
                <a:lnTo>
                  <a:pt x="3485656" y="1865258"/>
                </a:lnTo>
                <a:lnTo>
                  <a:pt x="3460920" y="1897771"/>
                </a:lnTo>
                <a:lnTo>
                  <a:pt x="3434895" y="1929722"/>
                </a:lnTo>
                <a:lnTo>
                  <a:pt x="3407606" y="1961096"/>
                </a:lnTo>
                <a:lnTo>
                  <a:pt x="3379077" y="1991875"/>
                </a:lnTo>
                <a:lnTo>
                  <a:pt x="3349332" y="2022043"/>
                </a:lnTo>
                <a:lnTo>
                  <a:pt x="3318395" y="2051582"/>
                </a:lnTo>
                <a:lnTo>
                  <a:pt x="3286290" y="2080477"/>
                </a:lnTo>
                <a:lnTo>
                  <a:pt x="3253041" y="2108711"/>
                </a:lnTo>
                <a:lnTo>
                  <a:pt x="3218673" y="2136266"/>
                </a:lnTo>
                <a:lnTo>
                  <a:pt x="3183209" y="2163125"/>
                </a:lnTo>
                <a:lnTo>
                  <a:pt x="3146674" y="2189273"/>
                </a:lnTo>
                <a:lnTo>
                  <a:pt x="3109091" y="2214692"/>
                </a:lnTo>
                <a:lnTo>
                  <a:pt x="3070485" y="2239366"/>
                </a:lnTo>
                <a:lnTo>
                  <a:pt x="3030880" y="2263277"/>
                </a:lnTo>
                <a:lnTo>
                  <a:pt x="2990300" y="2286410"/>
                </a:lnTo>
                <a:lnTo>
                  <a:pt x="2948769" y="2308747"/>
                </a:lnTo>
                <a:lnTo>
                  <a:pt x="2906311" y="2330271"/>
                </a:lnTo>
                <a:lnTo>
                  <a:pt x="2862950" y="2350966"/>
                </a:lnTo>
                <a:lnTo>
                  <a:pt x="2818711" y="2370815"/>
                </a:lnTo>
                <a:lnTo>
                  <a:pt x="2773617" y="2389801"/>
                </a:lnTo>
                <a:lnTo>
                  <a:pt x="2727693" y="2407907"/>
                </a:lnTo>
                <a:lnTo>
                  <a:pt x="2680963" y="2425117"/>
                </a:lnTo>
                <a:lnTo>
                  <a:pt x="2633450" y="2441414"/>
                </a:lnTo>
                <a:lnTo>
                  <a:pt x="2585179" y="2456781"/>
                </a:lnTo>
                <a:lnTo>
                  <a:pt x="2536174" y="2471202"/>
                </a:lnTo>
                <a:lnTo>
                  <a:pt x="2486459" y="2484659"/>
                </a:lnTo>
                <a:lnTo>
                  <a:pt x="2436058" y="2497136"/>
                </a:lnTo>
                <a:lnTo>
                  <a:pt x="2384996" y="2508615"/>
                </a:lnTo>
                <a:lnTo>
                  <a:pt x="2333296" y="2519082"/>
                </a:lnTo>
                <a:lnTo>
                  <a:pt x="2280982" y="2528517"/>
                </a:lnTo>
                <a:lnTo>
                  <a:pt x="2228079" y="2536905"/>
                </a:lnTo>
                <a:lnTo>
                  <a:pt x="2174610" y="2544230"/>
                </a:lnTo>
                <a:lnTo>
                  <a:pt x="2120601" y="2550473"/>
                </a:lnTo>
                <a:lnTo>
                  <a:pt x="2066074" y="2555619"/>
                </a:lnTo>
                <a:lnTo>
                  <a:pt x="2011054" y="2559651"/>
                </a:lnTo>
                <a:lnTo>
                  <a:pt x="1955565" y="2562551"/>
                </a:lnTo>
                <a:lnTo>
                  <a:pt x="1899632" y="2564304"/>
                </a:lnTo>
                <a:lnTo>
                  <a:pt x="1843277" y="2564892"/>
                </a:lnTo>
                <a:lnTo>
                  <a:pt x="1786923" y="2564304"/>
                </a:lnTo>
                <a:lnTo>
                  <a:pt x="1730990" y="2562551"/>
                </a:lnTo>
                <a:lnTo>
                  <a:pt x="1675501" y="2559651"/>
                </a:lnTo>
                <a:lnTo>
                  <a:pt x="1620481" y="2555619"/>
                </a:lnTo>
                <a:lnTo>
                  <a:pt x="1565954" y="2550473"/>
                </a:lnTo>
                <a:lnTo>
                  <a:pt x="1511945" y="2544230"/>
                </a:lnTo>
                <a:lnTo>
                  <a:pt x="1458476" y="2536905"/>
                </a:lnTo>
                <a:lnTo>
                  <a:pt x="1405573" y="2528517"/>
                </a:lnTo>
                <a:lnTo>
                  <a:pt x="1353259" y="2519082"/>
                </a:lnTo>
                <a:lnTo>
                  <a:pt x="1301559" y="2508615"/>
                </a:lnTo>
                <a:lnTo>
                  <a:pt x="1250497" y="2497136"/>
                </a:lnTo>
                <a:lnTo>
                  <a:pt x="1200096" y="2484659"/>
                </a:lnTo>
                <a:lnTo>
                  <a:pt x="1150381" y="2471202"/>
                </a:lnTo>
                <a:lnTo>
                  <a:pt x="1101376" y="2456781"/>
                </a:lnTo>
                <a:lnTo>
                  <a:pt x="1053105" y="2441414"/>
                </a:lnTo>
                <a:lnTo>
                  <a:pt x="1005592" y="2425117"/>
                </a:lnTo>
                <a:lnTo>
                  <a:pt x="958862" y="2407907"/>
                </a:lnTo>
                <a:lnTo>
                  <a:pt x="912938" y="2389801"/>
                </a:lnTo>
                <a:lnTo>
                  <a:pt x="867844" y="2370815"/>
                </a:lnTo>
                <a:lnTo>
                  <a:pt x="823605" y="2350966"/>
                </a:lnTo>
                <a:lnTo>
                  <a:pt x="780244" y="2330271"/>
                </a:lnTo>
                <a:lnTo>
                  <a:pt x="737786" y="2308747"/>
                </a:lnTo>
                <a:lnTo>
                  <a:pt x="696255" y="2286410"/>
                </a:lnTo>
                <a:lnTo>
                  <a:pt x="655675" y="2263277"/>
                </a:lnTo>
                <a:lnTo>
                  <a:pt x="616070" y="2239366"/>
                </a:lnTo>
                <a:lnTo>
                  <a:pt x="577464" y="2214692"/>
                </a:lnTo>
                <a:lnTo>
                  <a:pt x="539881" y="2189273"/>
                </a:lnTo>
                <a:lnTo>
                  <a:pt x="503346" y="2163125"/>
                </a:lnTo>
                <a:lnTo>
                  <a:pt x="467882" y="2136266"/>
                </a:lnTo>
                <a:lnTo>
                  <a:pt x="433514" y="2108711"/>
                </a:lnTo>
                <a:lnTo>
                  <a:pt x="400265" y="2080477"/>
                </a:lnTo>
                <a:lnTo>
                  <a:pt x="368160" y="2051582"/>
                </a:lnTo>
                <a:lnTo>
                  <a:pt x="337223" y="2022043"/>
                </a:lnTo>
                <a:lnTo>
                  <a:pt x="307478" y="1991875"/>
                </a:lnTo>
                <a:lnTo>
                  <a:pt x="278949" y="1961096"/>
                </a:lnTo>
                <a:lnTo>
                  <a:pt x="251660" y="1929722"/>
                </a:lnTo>
                <a:lnTo>
                  <a:pt x="225635" y="1897771"/>
                </a:lnTo>
                <a:lnTo>
                  <a:pt x="200899" y="1865258"/>
                </a:lnTo>
                <a:lnTo>
                  <a:pt x="177475" y="1832202"/>
                </a:lnTo>
                <a:lnTo>
                  <a:pt x="155388" y="1798618"/>
                </a:lnTo>
                <a:lnTo>
                  <a:pt x="134661" y="1764523"/>
                </a:lnTo>
                <a:lnTo>
                  <a:pt x="115319" y="1729934"/>
                </a:lnTo>
                <a:lnTo>
                  <a:pt x="97386" y="1694868"/>
                </a:lnTo>
                <a:lnTo>
                  <a:pt x="80886" y="1659342"/>
                </a:lnTo>
                <a:lnTo>
                  <a:pt x="65843" y="1623372"/>
                </a:lnTo>
                <a:lnTo>
                  <a:pt x="52281" y="1586975"/>
                </a:lnTo>
                <a:lnTo>
                  <a:pt x="40224" y="1550168"/>
                </a:lnTo>
                <a:lnTo>
                  <a:pt x="29697" y="1512968"/>
                </a:lnTo>
                <a:lnTo>
                  <a:pt x="20723" y="1475391"/>
                </a:lnTo>
                <a:lnTo>
                  <a:pt x="13327" y="1437454"/>
                </a:lnTo>
                <a:lnTo>
                  <a:pt x="7532" y="1399175"/>
                </a:lnTo>
                <a:lnTo>
                  <a:pt x="3363" y="1360569"/>
                </a:lnTo>
                <a:lnTo>
                  <a:pt x="845" y="1321654"/>
                </a:lnTo>
                <a:lnTo>
                  <a:pt x="0" y="1282446"/>
                </a:lnTo>
                <a:close/>
              </a:path>
            </a:pathLst>
          </a:custGeom>
          <a:ln w="9144">
            <a:solidFill>
              <a:srgbClr val="F69240"/>
            </a:solidFill>
          </a:ln>
        </p:spPr>
        <p:txBody>
          <a:bodyPr wrap="square" lIns="0" tIns="0" rIns="0" bIns="0" rtlCol="0"/>
          <a:lstStyle/>
          <a:p>
            <a:endParaRPr/>
          </a:p>
        </p:txBody>
      </p:sp>
      <p:sp>
        <p:nvSpPr>
          <p:cNvPr id="11" name="object 11"/>
          <p:cNvSpPr txBox="1"/>
          <p:nvPr/>
        </p:nvSpPr>
        <p:spPr>
          <a:xfrm>
            <a:off x="5768562" y="2383409"/>
            <a:ext cx="2272665" cy="1671320"/>
          </a:xfrm>
          <a:prstGeom prst="rect">
            <a:avLst/>
          </a:prstGeom>
        </p:spPr>
        <p:txBody>
          <a:bodyPr vert="horz" wrap="square" lIns="0" tIns="12700" rIns="0" bIns="0" rtlCol="0">
            <a:spAutoFit/>
          </a:bodyPr>
          <a:lstStyle/>
          <a:p>
            <a:pPr marL="820419" marR="42545" indent="-771525">
              <a:lnSpc>
                <a:spcPct val="100000"/>
              </a:lnSpc>
              <a:spcBef>
                <a:spcPts val="100"/>
              </a:spcBef>
              <a:tabLst>
                <a:tab pos="891540" algn="l"/>
              </a:tabLst>
            </a:pPr>
            <a:r>
              <a:rPr sz="3600" b="1" dirty="0">
                <a:solidFill>
                  <a:srgbClr val="002060"/>
                </a:solidFill>
                <a:latin typeface="Calibri"/>
                <a:cs typeface="Calibri"/>
              </a:rPr>
              <a:t>the		</a:t>
            </a:r>
            <a:r>
              <a:rPr sz="3600" b="1" spc="-10" dirty="0">
                <a:latin typeface="Calibri"/>
                <a:cs typeface="Calibri"/>
              </a:rPr>
              <a:t>how</a:t>
            </a:r>
            <a:r>
              <a:rPr sz="3600" b="1" spc="-85" dirty="0">
                <a:latin typeface="Calibri"/>
                <a:cs typeface="Calibri"/>
              </a:rPr>
              <a:t> </a:t>
            </a:r>
            <a:r>
              <a:rPr sz="3600" b="1" spc="-35" dirty="0">
                <a:solidFill>
                  <a:srgbClr val="002060"/>
                </a:solidFill>
                <a:latin typeface="Calibri"/>
                <a:cs typeface="Calibri"/>
              </a:rPr>
              <a:t>to  </a:t>
            </a:r>
            <a:r>
              <a:rPr sz="3600" b="1" dirty="0">
                <a:solidFill>
                  <a:srgbClr val="002060"/>
                </a:solidFill>
                <a:latin typeface="Calibri"/>
                <a:cs typeface="Calibri"/>
              </a:rPr>
              <a:t>the</a:t>
            </a:r>
            <a:endParaRPr sz="3600">
              <a:latin typeface="Calibri"/>
              <a:cs typeface="Calibri"/>
            </a:endParaRPr>
          </a:p>
          <a:p>
            <a:pPr marL="12700">
              <a:lnSpc>
                <a:spcPct val="100000"/>
              </a:lnSpc>
            </a:pPr>
            <a:r>
              <a:rPr sz="3600" b="1" i="1" spc="-5" dirty="0">
                <a:latin typeface="Calibri"/>
                <a:cs typeface="Calibri"/>
              </a:rPr>
              <a:t>what</a:t>
            </a:r>
            <a:r>
              <a:rPr sz="3600" b="1" i="1" spc="-70" dirty="0">
                <a:latin typeface="Calibri"/>
                <a:cs typeface="Calibri"/>
              </a:rPr>
              <a:t> </a:t>
            </a:r>
            <a:r>
              <a:rPr sz="3600" b="1" spc="-15" dirty="0">
                <a:solidFill>
                  <a:srgbClr val="002060"/>
                </a:solidFill>
                <a:latin typeface="Calibri"/>
                <a:cs typeface="Calibri"/>
              </a:rPr>
              <a:t>venue</a:t>
            </a:r>
            <a:endParaRPr sz="36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54254" y="845635"/>
            <a:ext cx="303339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Calibri"/>
                <a:cs typeface="Calibri"/>
              </a:rPr>
              <a:t>Field </a:t>
            </a:r>
            <a:r>
              <a:rPr sz="3200" spc="-10" dirty="0">
                <a:latin typeface="Calibri"/>
                <a:cs typeface="Calibri"/>
              </a:rPr>
              <a:t>Agency</a:t>
            </a:r>
            <a:r>
              <a:rPr sz="3200" spc="-95" dirty="0">
                <a:latin typeface="Calibri"/>
                <a:cs typeface="Calibri"/>
              </a:rPr>
              <a:t> </a:t>
            </a:r>
            <a:r>
              <a:rPr sz="3200" spc="-10" dirty="0">
                <a:latin typeface="Calibri"/>
                <a:cs typeface="Calibri"/>
              </a:rPr>
              <a:t>Sites</a:t>
            </a:r>
            <a:endParaRPr sz="3200">
              <a:latin typeface="Calibri"/>
              <a:cs typeface="Calibri"/>
            </a:endParaRPr>
          </a:p>
        </p:txBody>
      </p:sp>
      <p:sp>
        <p:nvSpPr>
          <p:cNvPr id="3" name="object 3"/>
          <p:cNvSpPr txBox="1">
            <a:spLocks noGrp="1"/>
          </p:cNvSpPr>
          <p:nvPr>
            <p:ph sz="half" idx="2"/>
          </p:nvPr>
        </p:nvSpPr>
        <p:spPr>
          <a:prstGeom prst="rect">
            <a:avLst/>
          </a:prstGeom>
        </p:spPr>
        <p:txBody>
          <a:bodyPr vert="horz" wrap="square" lIns="0" tIns="85725" rIns="0" bIns="0" rtlCol="0">
            <a:spAutoFit/>
          </a:bodyPr>
          <a:lstStyle/>
          <a:p>
            <a:pPr marL="353695" indent="-340995">
              <a:lnSpc>
                <a:spcPct val="100000"/>
              </a:lnSpc>
              <a:spcBef>
                <a:spcPts val="675"/>
              </a:spcBef>
              <a:buFont typeface="Arial"/>
              <a:buChar char="•"/>
              <a:tabLst>
                <a:tab pos="353695" algn="l"/>
                <a:tab pos="354330" algn="l"/>
              </a:tabLst>
            </a:pPr>
            <a:r>
              <a:rPr spc="-5" dirty="0"/>
              <a:t>Community </a:t>
            </a:r>
            <a:r>
              <a:rPr spc="-10" dirty="0"/>
              <a:t>Mental</a:t>
            </a:r>
            <a:r>
              <a:rPr spc="-25" dirty="0"/>
              <a:t> </a:t>
            </a:r>
            <a:r>
              <a:rPr spc="-5" dirty="0"/>
              <a:t>Health</a:t>
            </a:r>
          </a:p>
          <a:p>
            <a:pPr marL="353695" marR="5080" indent="-340995">
              <a:lnSpc>
                <a:spcPct val="100000"/>
              </a:lnSpc>
              <a:spcBef>
                <a:spcPts val="575"/>
              </a:spcBef>
              <a:buFont typeface="Arial"/>
              <a:buChar char="•"/>
              <a:tabLst>
                <a:tab pos="353695" algn="l"/>
                <a:tab pos="354330" algn="l"/>
              </a:tabLst>
            </a:pPr>
            <a:r>
              <a:rPr spc="-5" dirty="0"/>
              <a:t>Medical </a:t>
            </a:r>
            <a:r>
              <a:rPr spc="-15" dirty="0"/>
              <a:t>Centers </a:t>
            </a:r>
            <a:r>
              <a:rPr spc="-5" dirty="0"/>
              <a:t>|Hospitals </a:t>
            </a:r>
            <a:r>
              <a:rPr dirty="0"/>
              <a:t>|  </a:t>
            </a:r>
            <a:r>
              <a:rPr spc="-5" dirty="0"/>
              <a:t>Clinics</a:t>
            </a:r>
          </a:p>
          <a:p>
            <a:pPr marL="353695" marR="849630" indent="-340995">
              <a:lnSpc>
                <a:spcPct val="100000"/>
              </a:lnSpc>
              <a:spcBef>
                <a:spcPts val="575"/>
              </a:spcBef>
              <a:buFont typeface="Arial"/>
              <a:buChar char="•"/>
              <a:tabLst>
                <a:tab pos="353695" algn="l"/>
                <a:tab pos="354330" algn="l"/>
              </a:tabLst>
            </a:pPr>
            <a:r>
              <a:rPr spc="-10" dirty="0"/>
              <a:t>Residential </a:t>
            </a:r>
            <a:r>
              <a:rPr spc="-25" dirty="0"/>
              <a:t>Treatment  </a:t>
            </a:r>
            <a:r>
              <a:rPr spc="-10" dirty="0"/>
              <a:t>Facilities</a:t>
            </a:r>
          </a:p>
          <a:p>
            <a:pPr marL="353695" indent="-340995">
              <a:lnSpc>
                <a:spcPct val="100000"/>
              </a:lnSpc>
              <a:spcBef>
                <a:spcPts val="575"/>
              </a:spcBef>
              <a:buFont typeface="Arial"/>
              <a:buChar char="•"/>
              <a:tabLst>
                <a:tab pos="353695" algn="l"/>
                <a:tab pos="354330" algn="l"/>
              </a:tabLst>
            </a:pPr>
            <a:r>
              <a:rPr spc="-10" dirty="0"/>
              <a:t>Group</a:t>
            </a:r>
            <a:r>
              <a:rPr spc="-25" dirty="0"/>
              <a:t> </a:t>
            </a:r>
            <a:r>
              <a:rPr dirty="0"/>
              <a:t>Homes</a:t>
            </a:r>
          </a:p>
          <a:p>
            <a:pPr marL="353695" indent="-340995">
              <a:lnSpc>
                <a:spcPct val="100000"/>
              </a:lnSpc>
              <a:spcBef>
                <a:spcPts val="580"/>
              </a:spcBef>
              <a:buFont typeface="Arial"/>
              <a:buChar char="•"/>
              <a:tabLst>
                <a:tab pos="353695" algn="l"/>
                <a:tab pos="354330" algn="l"/>
              </a:tabLst>
            </a:pPr>
            <a:r>
              <a:rPr spc="-10" dirty="0"/>
              <a:t>Recovery</a:t>
            </a:r>
            <a:r>
              <a:rPr spc="-30" dirty="0"/>
              <a:t> </a:t>
            </a:r>
            <a:r>
              <a:rPr spc="-15" dirty="0"/>
              <a:t>Centers</a:t>
            </a:r>
          </a:p>
          <a:p>
            <a:pPr marL="353695" indent="-340995">
              <a:lnSpc>
                <a:spcPct val="100000"/>
              </a:lnSpc>
              <a:spcBef>
                <a:spcPts val="575"/>
              </a:spcBef>
              <a:buFont typeface="Arial"/>
              <a:buChar char="•"/>
              <a:tabLst>
                <a:tab pos="353695" algn="l"/>
                <a:tab pos="354330" algn="l"/>
              </a:tabLst>
            </a:pPr>
            <a:r>
              <a:rPr spc="-15" dirty="0"/>
              <a:t>Battered </a:t>
            </a:r>
            <a:r>
              <a:rPr spc="-35" dirty="0"/>
              <a:t>Women’s</a:t>
            </a:r>
            <a:r>
              <a:rPr spc="-5" dirty="0"/>
              <a:t> </a:t>
            </a:r>
            <a:r>
              <a:rPr spc="-10" dirty="0"/>
              <a:t>Shelters</a:t>
            </a:r>
          </a:p>
          <a:p>
            <a:pPr marL="353695" indent="-340995">
              <a:lnSpc>
                <a:spcPct val="100000"/>
              </a:lnSpc>
              <a:spcBef>
                <a:spcPts val="575"/>
              </a:spcBef>
              <a:buFont typeface="Arial"/>
              <a:buChar char="•"/>
              <a:tabLst>
                <a:tab pos="353695" algn="l"/>
                <a:tab pos="354330" algn="l"/>
              </a:tabLst>
            </a:pPr>
            <a:r>
              <a:rPr spc="-5" dirty="0"/>
              <a:t>Animal</a:t>
            </a:r>
            <a:r>
              <a:rPr spc="-100" dirty="0"/>
              <a:t> </a:t>
            </a:r>
            <a:r>
              <a:rPr dirty="0"/>
              <a:t>Sanctuary</a:t>
            </a:r>
          </a:p>
          <a:p>
            <a:pPr marL="353695" indent="-340995">
              <a:lnSpc>
                <a:spcPct val="100000"/>
              </a:lnSpc>
              <a:spcBef>
                <a:spcPts val="575"/>
              </a:spcBef>
              <a:buFont typeface="Arial"/>
              <a:buChar char="•"/>
              <a:tabLst>
                <a:tab pos="353695" algn="l"/>
                <a:tab pos="354330" algn="l"/>
              </a:tabLst>
            </a:pPr>
            <a:r>
              <a:rPr spc="-10" dirty="0"/>
              <a:t>Geriatric</a:t>
            </a:r>
            <a:r>
              <a:rPr spc="-30" dirty="0"/>
              <a:t> </a:t>
            </a:r>
            <a:r>
              <a:rPr spc="-10" dirty="0"/>
              <a:t>facilities</a:t>
            </a:r>
          </a:p>
          <a:p>
            <a:pPr marL="353695" indent="-340995">
              <a:lnSpc>
                <a:spcPct val="100000"/>
              </a:lnSpc>
              <a:spcBef>
                <a:spcPts val="575"/>
              </a:spcBef>
              <a:buFont typeface="Arial"/>
              <a:buChar char="•"/>
              <a:tabLst>
                <a:tab pos="353695" algn="l"/>
                <a:tab pos="354330" algn="l"/>
              </a:tabLst>
            </a:pPr>
            <a:r>
              <a:rPr dirty="0"/>
              <a:t>Schools</a:t>
            </a:r>
          </a:p>
        </p:txBody>
      </p:sp>
      <p:sp>
        <p:nvSpPr>
          <p:cNvPr id="4" name="object 4"/>
          <p:cNvSpPr txBox="1"/>
          <p:nvPr/>
        </p:nvSpPr>
        <p:spPr>
          <a:xfrm>
            <a:off x="4544367" y="1419664"/>
            <a:ext cx="3794125" cy="3875420"/>
          </a:xfrm>
          <a:prstGeom prst="rect">
            <a:avLst/>
          </a:prstGeom>
        </p:spPr>
        <p:txBody>
          <a:bodyPr vert="horz" wrap="square" lIns="0" tIns="12700" rIns="0" bIns="0" rtlCol="0">
            <a:spAutoFit/>
          </a:bodyPr>
          <a:lstStyle/>
          <a:p>
            <a:pPr marL="353695" marR="5080" indent="-340995">
              <a:lnSpc>
                <a:spcPct val="100000"/>
              </a:lnSpc>
              <a:spcBef>
                <a:spcPts val="100"/>
              </a:spcBef>
              <a:buFont typeface="Arial"/>
              <a:buChar char="•"/>
              <a:tabLst>
                <a:tab pos="353695" algn="l"/>
                <a:tab pos="354330" algn="l"/>
              </a:tabLst>
            </a:pPr>
            <a:r>
              <a:rPr sz="2400" b="1" spc="-10" dirty="0">
                <a:latin typeface="Calibri"/>
                <a:cs typeface="Calibri"/>
              </a:rPr>
              <a:t>Police Departments </a:t>
            </a:r>
            <a:r>
              <a:rPr sz="2400" b="1" spc="-35" dirty="0">
                <a:latin typeface="Calibri"/>
                <a:cs typeface="Calibri"/>
              </a:rPr>
              <a:t>|Youth  </a:t>
            </a:r>
            <a:r>
              <a:rPr sz="2400" b="1" dirty="0">
                <a:latin typeface="Calibri"/>
                <a:cs typeface="Calibri"/>
              </a:rPr>
              <a:t>Services</a:t>
            </a:r>
            <a:endParaRPr sz="2400" dirty="0">
              <a:latin typeface="Calibri"/>
              <a:cs typeface="Calibri"/>
            </a:endParaRPr>
          </a:p>
          <a:p>
            <a:pPr marL="353695" indent="-340995">
              <a:lnSpc>
                <a:spcPct val="100000"/>
              </a:lnSpc>
              <a:spcBef>
                <a:spcPts val="575"/>
              </a:spcBef>
              <a:buFont typeface="Arial"/>
              <a:buChar char="•"/>
              <a:tabLst>
                <a:tab pos="353695" algn="l"/>
                <a:tab pos="354330" algn="l"/>
              </a:tabLst>
            </a:pPr>
            <a:r>
              <a:rPr sz="2400" b="1" spc="-5" dirty="0">
                <a:latin typeface="Calibri"/>
                <a:cs typeface="Calibri"/>
              </a:rPr>
              <a:t>Community</a:t>
            </a:r>
            <a:r>
              <a:rPr sz="2400" b="1" spc="-20" dirty="0">
                <a:latin typeface="Calibri"/>
                <a:cs typeface="Calibri"/>
              </a:rPr>
              <a:t> </a:t>
            </a:r>
            <a:r>
              <a:rPr sz="2400" b="1" spc="-15" dirty="0">
                <a:latin typeface="Calibri"/>
                <a:cs typeface="Calibri"/>
              </a:rPr>
              <a:t>Centers</a:t>
            </a:r>
            <a:endParaRPr sz="2400" dirty="0">
              <a:latin typeface="Calibri"/>
              <a:cs typeface="Calibri"/>
            </a:endParaRPr>
          </a:p>
          <a:p>
            <a:pPr marL="353695" indent="-340995">
              <a:lnSpc>
                <a:spcPct val="100000"/>
              </a:lnSpc>
              <a:spcBef>
                <a:spcPts val="575"/>
              </a:spcBef>
              <a:buFont typeface="Arial"/>
              <a:buChar char="•"/>
              <a:tabLst>
                <a:tab pos="353695" algn="l"/>
                <a:tab pos="354330" algn="l"/>
              </a:tabLst>
            </a:pPr>
            <a:r>
              <a:rPr sz="2400" b="1" dirty="0">
                <a:latin typeface="Calibri"/>
                <a:cs typeface="Calibri"/>
              </a:rPr>
              <a:t>Social Services</a:t>
            </a:r>
            <a:r>
              <a:rPr sz="2400" b="1" spc="-55" dirty="0">
                <a:latin typeface="Calibri"/>
                <a:cs typeface="Calibri"/>
              </a:rPr>
              <a:t> </a:t>
            </a:r>
            <a:r>
              <a:rPr sz="2400" b="1" spc="-10" dirty="0">
                <a:latin typeface="Calibri"/>
                <a:cs typeface="Calibri"/>
              </a:rPr>
              <a:t>Agencies</a:t>
            </a:r>
            <a:endParaRPr sz="2400" dirty="0">
              <a:latin typeface="Calibri"/>
              <a:cs typeface="Calibri"/>
            </a:endParaRPr>
          </a:p>
          <a:p>
            <a:pPr marL="353695" indent="-340995">
              <a:lnSpc>
                <a:spcPct val="100000"/>
              </a:lnSpc>
              <a:spcBef>
                <a:spcPts val="575"/>
              </a:spcBef>
              <a:buFont typeface="Arial"/>
              <a:buChar char="•"/>
              <a:tabLst>
                <a:tab pos="353695" algn="l"/>
                <a:tab pos="354330" algn="l"/>
              </a:tabLst>
            </a:pPr>
            <a:r>
              <a:rPr sz="2400" b="1" spc="-5" dirty="0">
                <a:latin typeface="Calibri"/>
                <a:cs typeface="Calibri"/>
              </a:rPr>
              <a:t>Crisis </a:t>
            </a:r>
            <a:r>
              <a:rPr sz="2400" b="1" spc="-10" dirty="0">
                <a:latin typeface="Calibri"/>
                <a:cs typeface="Calibri"/>
              </a:rPr>
              <a:t>Intervention</a:t>
            </a:r>
            <a:endParaRPr sz="2400" dirty="0">
              <a:latin typeface="Calibri"/>
              <a:cs typeface="Calibri"/>
            </a:endParaRPr>
          </a:p>
          <a:p>
            <a:pPr marL="353695" indent="-340995">
              <a:lnSpc>
                <a:spcPct val="100000"/>
              </a:lnSpc>
              <a:spcBef>
                <a:spcPts val="580"/>
              </a:spcBef>
              <a:buFont typeface="Arial"/>
              <a:buChar char="•"/>
              <a:tabLst>
                <a:tab pos="353695" algn="l"/>
                <a:tab pos="354330" algn="l"/>
              </a:tabLst>
            </a:pPr>
            <a:r>
              <a:rPr sz="2400" b="1" spc="-5" dirty="0">
                <a:latin typeface="Calibri"/>
                <a:cs typeface="Calibri"/>
              </a:rPr>
              <a:t>Child</a:t>
            </a:r>
            <a:r>
              <a:rPr sz="2400" b="1" dirty="0">
                <a:latin typeface="Calibri"/>
                <a:cs typeface="Calibri"/>
              </a:rPr>
              <a:t> </a:t>
            </a:r>
            <a:r>
              <a:rPr sz="2400" b="1" spc="-25" dirty="0">
                <a:latin typeface="Calibri"/>
                <a:cs typeface="Calibri"/>
              </a:rPr>
              <a:t>Welfare</a:t>
            </a:r>
            <a:endParaRPr sz="2400" dirty="0">
              <a:latin typeface="Calibri"/>
              <a:cs typeface="Calibri"/>
            </a:endParaRPr>
          </a:p>
          <a:p>
            <a:pPr marL="353695" indent="-340995">
              <a:lnSpc>
                <a:spcPct val="100000"/>
              </a:lnSpc>
              <a:spcBef>
                <a:spcPts val="575"/>
              </a:spcBef>
              <a:buFont typeface="Arial"/>
              <a:buChar char="•"/>
              <a:tabLst>
                <a:tab pos="353695" algn="l"/>
                <a:tab pos="354330" algn="l"/>
              </a:tabLst>
            </a:pPr>
            <a:r>
              <a:rPr sz="2400" b="1" spc="-25" dirty="0">
                <a:latin typeface="Calibri"/>
                <a:cs typeface="Calibri"/>
              </a:rPr>
              <a:t>Worksite</a:t>
            </a:r>
            <a:endParaRPr sz="2400" dirty="0">
              <a:latin typeface="Calibri"/>
              <a:cs typeface="Calibri"/>
            </a:endParaRPr>
          </a:p>
          <a:p>
            <a:pPr marL="353695" indent="-340995">
              <a:lnSpc>
                <a:spcPct val="100000"/>
              </a:lnSpc>
              <a:spcBef>
                <a:spcPts val="575"/>
              </a:spcBef>
              <a:buFont typeface="Arial"/>
              <a:buChar char="•"/>
              <a:tabLst>
                <a:tab pos="353695" algn="l"/>
                <a:tab pos="354330" algn="l"/>
              </a:tabLst>
            </a:pPr>
            <a:r>
              <a:rPr sz="2400" b="1" spc="-10" dirty="0">
                <a:latin typeface="Calibri"/>
                <a:cs typeface="Calibri"/>
              </a:rPr>
              <a:t>Juvenile</a:t>
            </a:r>
            <a:r>
              <a:rPr sz="2400" b="1" spc="10" dirty="0">
                <a:latin typeface="Calibri"/>
                <a:cs typeface="Calibri"/>
              </a:rPr>
              <a:t> </a:t>
            </a:r>
            <a:r>
              <a:rPr sz="2400" b="1" spc="-10" dirty="0">
                <a:latin typeface="Calibri"/>
                <a:cs typeface="Calibri"/>
              </a:rPr>
              <a:t>Justice</a:t>
            </a:r>
            <a:endParaRPr lang="en-US" sz="2400" b="1" spc="-10" dirty="0">
              <a:latin typeface="Calibri"/>
              <a:cs typeface="Calibri"/>
            </a:endParaRPr>
          </a:p>
          <a:p>
            <a:pPr marL="353695" indent="-340995">
              <a:lnSpc>
                <a:spcPct val="100000"/>
              </a:lnSpc>
              <a:spcBef>
                <a:spcPts val="575"/>
              </a:spcBef>
              <a:buFont typeface="Arial"/>
              <a:buChar char="•"/>
              <a:tabLst>
                <a:tab pos="353695" algn="l"/>
                <a:tab pos="354330" algn="l"/>
              </a:tabLst>
            </a:pPr>
            <a:r>
              <a:rPr lang="en-US" sz="2400" b="1" spc="-10" dirty="0">
                <a:latin typeface="Calibri"/>
                <a:cs typeface="Calibri"/>
              </a:rPr>
              <a:t>Fire Departments</a:t>
            </a:r>
            <a:endParaRPr sz="24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400"/>
            <a:ext cx="9143999" cy="6383248"/>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794062" y="5492238"/>
            <a:ext cx="4158938" cy="1120820"/>
          </a:xfrm>
          <a:prstGeom prst="rect">
            <a:avLst/>
          </a:prstGeom>
        </p:spPr>
        <p:txBody>
          <a:bodyPr vert="horz" wrap="square" lIns="0" tIns="12700" rIns="0" bIns="0" rtlCol="0">
            <a:spAutoFit/>
          </a:bodyPr>
          <a:lstStyle/>
          <a:p>
            <a:pPr marL="1402715" marR="5080" indent="-1390650">
              <a:lnSpc>
                <a:spcPct val="100000"/>
              </a:lnSpc>
              <a:spcBef>
                <a:spcPts val="100"/>
              </a:spcBef>
            </a:pPr>
            <a:r>
              <a:rPr lang="en-US" sz="2400" b="1" spc="-5" dirty="0">
                <a:solidFill>
                  <a:srgbClr val="002060"/>
                </a:solidFill>
                <a:latin typeface="Calibri"/>
                <a:cs typeface="Calibri"/>
              </a:rPr>
              <a:t>Check your campus and program – who is your field contact person?</a:t>
            </a:r>
            <a:endParaRPr sz="2400" dirty="0">
              <a:latin typeface="Calibri"/>
              <a:cs typeface="Calibri"/>
            </a:endParaRPr>
          </a:p>
        </p:txBody>
      </p:sp>
      <p:sp>
        <p:nvSpPr>
          <p:cNvPr id="9" name="Title 8">
            <a:extLst>
              <a:ext uri="{FF2B5EF4-FFF2-40B4-BE49-F238E27FC236}">
                <a16:creationId xmlns:a16="http://schemas.microsoft.com/office/drawing/2014/main" xmlns="" id="{282B8689-4B1D-4E34-8B1D-8C1FE939A4D9}"/>
              </a:ext>
            </a:extLst>
          </p:cNvPr>
          <p:cNvSpPr>
            <a:spLocks noGrp="1"/>
          </p:cNvSpPr>
          <p:nvPr>
            <p:ph type="title"/>
          </p:nvPr>
        </p:nvSpPr>
        <p:spPr>
          <a:xfrm>
            <a:off x="981117" y="1521752"/>
            <a:ext cx="7181120" cy="2474134"/>
          </a:xfrm>
        </p:spPr>
        <p:txBody>
          <a:bodyPr/>
          <a:lstStyle/>
          <a:p>
            <a:r>
              <a:rPr lang="en-US" dirty="0"/>
              <a:t>Field Education has a team member on each campus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08106" y="2380678"/>
            <a:ext cx="6930390" cy="696595"/>
          </a:xfrm>
          <a:prstGeom prst="rect">
            <a:avLst/>
          </a:prstGeom>
        </p:spPr>
        <p:txBody>
          <a:bodyPr vert="horz" wrap="square" lIns="0" tIns="13335" rIns="0" bIns="0" rtlCol="0">
            <a:spAutoFit/>
          </a:bodyPr>
          <a:lstStyle/>
          <a:p>
            <a:pPr marL="12700">
              <a:lnSpc>
                <a:spcPct val="100000"/>
              </a:lnSpc>
              <a:spcBef>
                <a:spcPts val="105"/>
              </a:spcBef>
            </a:pPr>
            <a:r>
              <a:rPr sz="4400" spc="-5" dirty="0">
                <a:latin typeface="Calibri"/>
                <a:cs typeface="Calibri"/>
              </a:rPr>
              <a:t>Securing </a:t>
            </a:r>
            <a:r>
              <a:rPr sz="4400" spc="-15" dirty="0">
                <a:latin typeface="Calibri"/>
                <a:cs typeface="Calibri"/>
              </a:rPr>
              <a:t>your </a:t>
            </a:r>
            <a:r>
              <a:rPr sz="4400" spc="-5" dirty="0">
                <a:latin typeface="Calibri"/>
                <a:cs typeface="Calibri"/>
              </a:rPr>
              <a:t>field</a:t>
            </a:r>
            <a:r>
              <a:rPr sz="4400" spc="-35" dirty="0">
                <a:latin typeface="Calibri"/>
                <a:cs typeface="Calibri"/>
              </a:rPr>
              <a:t> </a:t>
            </a:r>
            <a:r>
              <a:rPr sz="4400" spc="-5" dirty="0">
                <a:latin typeface="Calibri"/>
                <a:cs typeface="Calibri"/>
              </a:rPr>
              <a:t>placement</a:t>
            </a:r>
            <a:endParaRPr sz="440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5343"/>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28" y="805948"/>
            <a:ext cx="6278245" cy="513715"/>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0000"/>
                </a:solidFill>
                <a:latin typeface="Calibri"/>
                <a:cs typeface="Calibri"/>
              </a:rPr>
              <a:t>Field </a:t>
            </a:r>
            <a:r>
              <a:rPr sz="3200" spc="-10" dirty="0">
                <a:solidFill>
                  <a:srgbClr val="000000"/>
                </a:solidFill>
                <a:latin typeface="Calibri"/>
                <a:cs typeface="Calibri"/>
              </a:rPr>
              <a:t>Education Procedure-</a:t>
            </a:r>
            <a:r>
              <a:rPr sz="3200" spc="-110" dirty="0">
                <a:solidFill>
                  <a:srgbClr val="000000"/>
                </a:solidFill>
                <a:latin typeface="Calibri"/>
                <a:cs typeface="Calibri"/>
              </a:rPr>
              <a:t> </a:t>
            </a:r>
            <a:r>
              <a:rPr sz="3200" spc="-5" dirty="0">
                <a:solidFill>
                  <a:srgbClr val="000000"/>
                </a:solidFill>
                <a:latin typeface="Calibri"/>
                <a:cs typeface="Calibri"/>
              </a:rPr>
              <a:t>processes</a:t>
            </a:r>
            <a:endParaRPr sz="3200">
              <a:latin typeface="Calibri"/>
              <a:cs typeface="Calibri"/>
            </a:endParaRPr>
          </a:p>
        </p:txBody>
      </p:sp>
      <p:sp>
        <p:nvSpPr>
          <p:cNvPr id="4" name="object 4"/>
          <p:cNvSpPr txBox="1"/>
          <p:nvPr/>
        </p:nvSpPr>
        <p:spPr>
          <a:xfrm>
            <a:off x="4783632" y="1545044"/>
            <a:ext cx="4233545" cy="4931478"/>
          </a:xfrm>
          <a:prstGeom prst="rect">
            <a:avLst/>
          </a:prstGeom>
        </p:spPr>
        <p:txBody>
          <a:bodyPr vert="horz" wrap="square" lIns="0" tIns="12065" rIns="0" bIns="0" rtlCol="0">
            <a:spAutoFit/>
          </a:bodyPr>
          <a:lstStyle/>
          <a:p>
            <a:pPr marL="527685" marR="545465" indent="-514984" algn="just">
              <a:lnSpc>
                <a:spcPct val="100000"/>
              </a:lnSpc>
              <a:spcBef>
                <a:spcPts val="95"/>
              </a:spcBef>
              <a:buAutoNum type="arabicPeriod"/>
              <a:tabLst>
                <a:tab pos="528320" algn="l"/>
              </a:tabLst>
            </a:pPr>
            <a:r>
              <a:rPr sz="2800" b="1" spc="-5" dirty="0">
                <a:latin typeface="Calibri"/>
                <a:cs typeface="Calibri"/>
              </a:rPr>
              <a:t>Become </a:t>
            </a:r>
            <a:r>
              <a:rPr sz="2800" b="1" spc="-10" dirty="0">
                <a:latin typeface="Calibri"/>
                <a:cs typeface="Calibri"/>
              </a:rPr>
              <a:t>familiar </a:t>
            </a:r>
            <a:r>
              <a:rPr sz="2800" b="1" spc="-5" dirty="0">
                <a:latin typeface="Calibri"/>
                <a:cs typeface="Calibri"/>
              </a:rPr>
              <a:t>with  field section of </a:t>
            </a:r>
            <a:r>
              <a:rPr sz="2800" b="1" spc="-10" dirty="0">
                <a:latin typeface="Calibri"/>
                <a:cs typeface="Calibri"/>
              </a:rPr>
              <a:t>social  work</a:t>
            </a:r>
            <a:r>
              <a:rPr sz="2800" b="1" spc="5" dirty="0">
                <a:latin typeface="Calibri"/>
                <a:cs typeface="Calibri"/>
              </a:rPr>
              <a:t> </a:t>
            </a:r>
            <a:r>
              <a:rPr sz="2800" b="1" spc="-15" dirty="0">
                <a:latin typeface="Calibri"/>
                <a:cs typeface="Calibri"/>
              </a:rPr>
              <a:t>website</a:t>
            </a:r>
            <a:endParaRPr sz="2800" dirty="0">
              <a:latin typeface="Calibri"/>
              <a:cs typeface="Calibri"/>
            </a:endParaRPr>
          </a:p>
          <a:p>
            <a:pPr marL="527685" marR="170180" indent="-514984" algn="just">
              <a:lnSpc>
                <a:spcPct val="100000"/>
              </a:lnSpc>
              <a:spcBef>
                <a:spcPts val="670"/>
              </a:spcBef>
              <a:buAutoNum type="arabicPeriod"/>
              <a:tabLst>
                <a:tab pos="528320" algn="l"/>
              </a:tabLst>
            </a:pPr>
            <a:r>
              <a:rPr sz="2800" b="1" spc="-20" dirty="0">
                <a:latin typeface="Calibri"/>
                <a:cs typeface="Calibri"/>
              </a:rPr>
              <a:t>Review </a:t>
            </a:r>
            <a:r>
              <a:rPr sz="2800" b="1" spc="-5" dirty="0">
                <a:latin typeface="Calibri"/>
                <a:cs typeface="Calibri"/>
              </a:rPr>
              <a:t>Field </a:t>
            </a:r>
            <a:r>
              <a:rPr sz="2800" b="1" spc="-10" dirty="0">
                <a:latin typeface="Calibri"/>
                <a:cs typeface="Calibri"/>
              </a:rPr>
              <a:t>Placement  -due </a:t>
            </a:r>
            <a:r>
              <a:rPr sz="2800" b="1" spc="-20" dirty="0">
                <a:latin typeface="Calibri"/>
                <a:cs typeface="Calibri"/>
              </a:rPr>
              <a:t>dates</a:t>
            </a:r>
            <a:r>
              <a:rPr lang="en-US" sz="2800" b="1" spc="-20" dirty="0">
                <a:latin typeface="Calibri"/>
                <a:cs typeface="Calibri"/>
              </a:rPr>
              <a:t> for required</a:t>
            </a:r>
            <a:r>
              <a:rPr sz="2800" b="1" spc="-5" dirty="0">
                <a:latin typeface="Calibri"/>
                <a:cs typeface="Calibri"/>
              </a:rPr>
              <a:t> </a:t>
            </a:r>
            <a:r>
              <a:rPr sz="2800" b="1" spc="-10" dirty="0">
                <a:latin typeface="Calibri"/>
                <a:cs typeface="Calibri"/>
              </a:rPr>
              <a:t>documents</a:t>
            </a:r>
            <a:endParaRPr sz="2800" dirty="0">
              <a:latin typeface="Calibri"/>
              <a:cs typeface="Calibri"/>
            </a:endParaRPr>
          </a:p>
          <a:p>
            <a:pPr marL="527685" marR="5080" indent="-514984" algn="just">
              <a:lnSpc>
                <a:spcPct val="100000"/>
              </a:lnSpc>
              <a:spcBef>
                <a:spcPts val="670"/>
              </a:spcBef>
              <a:buAutoNum type="arabicPeriod"/>
              <a:tabLst>
                <a:tab pos="528320" algn="l"/>
              </a:tabLst>
            </a:pPr>
            <a:r>
              <a:rPr sz="2800" b="1" spc="-15" dirty="0">
                <a:latin typeface="Calibri"/>
                <a:cs typeface="Calibri"/>
              </a:rPr>
              <a:t>Note </a:t>
            </a:r>
            <a:r>
              <a:rPr sz="2800" b="1" spc="-10" dirty="0">
                <a:latin typeface="Calibri"/>
                <a:cs typeface="Calibri"/>
              </a:rPr>
              <a:t>due </a:t>
            </a:r>
            <a:r>
              <a:rPr sz="2800" b="1" spc="-20" dirty="0">
                <a:latin typeface="Calibri"/>
                <a:cs typeface="Calibri"/>
              </a:rPr>
              <a:t>date </a:t>
            </a:r>
            <a:r>
              <a:rPr sz="2800" b="1" spc="-15" dirty="0">
                <a:latin typeface="Calibri"/>
                <a:cs typeface="Calibri"/>
              </a:rPr>
              <a:t>to </a:t>
            </a:r>
            <a:r>
              <a:rPr sz="2800" b="1" spc="-25" dirty="0">
                <a:latin typeface="Calibri"/>
                <a:cs typeface="Calibri"/>
              </a:rPr>
              <a:t>have </a:t>
            </a:r>
            <a:r>
              <a:rPr sz="2800" b="1" spc="-5" dirty="0">
                <a:latin typeface="Calibri"/>
                <a:cs typeface="Calibri"/>
              </a:rPr>
              <a:t>a  field </a:t>
            </a:r>
            <a:r>
              <a:rPr sz="2800" b="1" spc="-10" dirty="0">
                <a:latin typeface="Calibri"/>
                <a:cs typeface="Calibri"/>
              </a:rPr>
              <a:t>placement </a:t>
            </a:r>
            <a:r>
              <a:rPr sz="2800" b="1" spc="-15" dirty="0">
                <a:latin typeface="Calibri"/>
                <a:cs typeface="Calibri"/>
              </a:rPr>
              <a:t>secured  </a:t>
            </a:r>
            <a:r>
              <a:rPr sz="2800" b="1" spc="-5" dirty="0">
                <a:latin typeface="Calibri"/>
                <a:cs typeface="Calibri"/>
              </a:rPr>
              <a:t>prior </a:t>
            </a:r>
            <a:r>
              <a:rPr sz="2800" b="1" spc="-15" dirty="0">
                <a:latin typeface="Calibri"/>
                <a:cs typeface="Calibri"/>
              </a:rPr>
              <a:t>to </a:t>
            </a:r>
            <a:r>
              <a:rPr sz="2800" b="1" spc="-20" dirty="0">
                <a:latin typeface="Calibri"/>
                <a:cs typeface="Calibri"/>
              </a:rPr>
              <a:t>start </a:t>
            </a:r>
            <a:r>
              <a:rPr sz="2800" b="1" spc="-5" dirty="0">
                <a:latin typeface="Calibri"/>
                <a:cs typeface="Calibri"/>
              </a:rPr>
              <a:t>of</a:t>
            </a:r>
            <a:r>
              <a:rPr sz="2800" b="1" spc="20" dirty="0">
                <a:latin typeface="Calibri"/>
                <a:cs typeface="Calibri"/>
              </a:rPr>
              <a:t> </a:t>
            </a:r>
            <a:r>
              <a:rPr sz="2800" b="1" spc="-15" dirty="0">
                <a:latin typeface="Calibri"/>
                <a:cs typeface="Calibri"/>
              </a:rPr>
              <a:t>semester</a:t>
            </a:r>
            <a:r>
              <a:rPr lang="en-US" sz="2800" b="1" spc="-15" dirty="0">
                <a:latin typeface="Calibri"/>
                <a:cs typeface="Calibri"/>
              </a:rPr>
              <a:t> – failure will delay start of field</a:t>
            </a:r>
            <a:endParaRPr sz="2800" dirty="0">
              <a:latin typeface="Calibri"/>
              <a:cs typeface="Calibri"/>
            </a:endParaRPr>
          </a:p>
        </p:txBody>
      </p:sp>
      <p:sp>
        <p:nvSpPr>
          <p:cNvPr id="5" name="object 5"/>
          <p:cNvSpPr/>
          <p:nvPr/>
        </p:nvSpPr>
        <p:spPr>
          <a:xfrm>
            <a:off x="606551" y="4847844"/>
            <a:ext cx="4035539" cy="201015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21791" y="2025390"/>
            <a:ext cx="4005579" cy="2833370"/>
          </a:xfrm>
          <a:custGeom>
            <a:avLst/>
            <a:gdLst/>
            <a:ahLst/>
            <a:cxnLst/>
            <a:rect l="l" t="t" r="r" b="b"/>
            <a:pathLst>
              <a:path w="4005579" h="2833370">
                <a:moveTo>
                  <a:pt x="3761587" y="0"/>
                </a:moveTo>
                <a:lnTo>
                  <a:pt x="243484" y="0"/>
                </a:lnTo>
                <a:lnTo>
                  <a:pt x="194411" y="4946"/>
                </a:lnTo>
                <a:lnTo>
                  <a:pt x="148706" y="19134"/>
                </a:lnTo>
                <a:lnTo>
                  <a:pt x="107346" y="41584"/>
                </a:lnTo>
                <a:lnTo>
                  <a:pt x="71312" y="71316"/>
                </a:lnTo>
                <a:lnTo>
                  <a:pt x="41581" y="107352"/>
                </a:lnTo>
                <a:lnTo>
                  <a:pt x="19133" y="148711"/>
                </a:lnTo>
                <a:lnTo>
                  <a:pt x="4946" y="194415"/>
                </a:lnTo>
                <a:lnTo>
                  <a:pt x="0" y="243484"/>
                </a:lnTo>
                <a:lnTo>
                  <a:pt x="0" y="2589644"/>
                </a:lnTo>
                <a:lnTo>
                  <a:pt x="4946" y="2638712"/>
                </a:lnTo>
                <a:lnTo>
                  <a:pt x="19133" y="2684415"/>
                </a:lnTo>
                <a:lnTo>
                  <a:pt x="41581" y="2725772"/>
                </a:lnTo>
                <a:lnTo>
                  <a:pt x="71312" y="2761805"/>
                </a:lnTo>
                <a:lnTo>
                  <a:pt x="107346" y="2791535"/>
                </a:lnTo>
                <a:lnTo>
                  <a:pt x="148706" y="2813983"/>
                </a:lnTo>
                <a:lnTo>
                  <a:pt x="194411" y="2828169"/>
                </a:lnTo>
                <a:lnTo>
                  <a:pt x="243484" y="2833116"/>
                </a:lnTo>
                <a:lnTo>
                  <a:pt x="3761587" y="2833116"/>
                </a:lnTo>
                <a:lnTo>
                  <a:pt x="3810660" y="2828169"/>
                </a:lnTo>
                <a:lnTo>
                  <a:pt x="3856365" y="2813983"/>
                </a:lnTo>
                <a:lnTo>
                  <a:pt x="3897725" y="2791535"/>
                </a:lnTo>
                <a:lnTo>
                  <a:pt x="3933759" y="2761805"/>
                </a:lnTo>
                <a:lnTo>
                  <a:pt x="3963490" y="2725772"/>
                </a:lnTo>
                <a:lnTo>
                  <a:pt x="3985938" y="2684415"/>
                </a:lnTo>
                <a:lnTo>
                  <a:pt x="4000125" y="2638712"/>
                </a:lnTo>
                <a:lnTo>
                  <a:pt x="4005072" y="2589644"/>
                </a:lnTo>
                <a:lnTo>
                  <a:pt x="4005072" y="243484"/>
                </a:lnTo>
                <a:lnTo>
                  <a:pt x="4000125" y="194415"/>
                </a:lnTo>
                <a:lnTo>
                  <a:pt x="3985938" y="148711"/>
                </a:lnTo>
                <a:lnTo>
                  <a:pt x="3963490" y="107352"/>
                </a:lnTo>
                <a:lnTo>
                  <a:pt x="3933759" y="71316"/>
                </a:lnTo>
                <a:lnTo>
                  <a:pt x="3897725" y="41584"/>
                </a:lnTo>
                <a:lnTo>
                  <a:pt x="3856365" y="19134"/>
                </a:lnTo>
                <a:lnTo>
                  <a:pt x="3810660" y="4946"/>
                </a:lnTo>
                <a:lnTo>
                  <a:pt x="3761587" y="0"/>
                </a:lnTo>
                <a:close/>
              </a:path>
            </a:pathLst>
          </a:custGeom>
          <a:solidFill>
            <a:srgbClr val="EDEDED"/>
          </a:solidFill>
        </p:spPr>
        <p:txBody>
          <a:bodyPr wrap="square" lIns="0" tIns="0" rIns="0" bIns="0" rtlCol="0"/>
          <a:lstStyle/>
          <a:p>
            <a:endParaRPr/>
          </a:p>
        </p:txBody>
      </p:sp>
      <p:sp>
        <p:nvSpPr>
          <p:cNvPr id="7" name="object 7"/>
          <p:cNvSpPr/>
          <p:nvPr/>
        </p:nvSpPr>
        <p:spPr>
          <a:xfrm>
            <a:off x="621791" y="2025392"/>
            <a:ext cx="4005072" cy="283311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49849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04800" y="402322"/>
            <a:ext cx="8163559" cy="3790780"/>
          </a:xfrm>
          <a:prstGeom prst="rect">
            <a:avLst/>
          </a:prstGeom>
        </p:spPr>
        <p:txBody>
          <a:bodyPr vert="horz" wrap="square" lIns="0" tIns="259079" rIns="0" bIns="0" rtlCol="0">
            <a:spAutoFit/>
          </a:bodyPr>
          <a:lstStyle/>
          <a:p>
            <a:pPr marL="2211070">
              <a:lnSpc>
                <a:spcPct val="100000"/>
              </a:lnSpc>
              <a:spcBef>
                <a:spcPts val="2039"/>
              </a:spcBef>
            </a:pPr>
            <a:r>
              <a:rPr sz="2800" b="1" spc="-5" dirty="0">
                <a:latin typeface="Calibri"/>
                <a:cs typeface="Calibri"/>
              </a:rPr>
              <a:t>Field </a:t>
            </a:r>
            <a:r>
              <a:rPr sz="2800" b="1" spc="-15" dirty="0">
                <a:latin typeface="Calibri"/>
                <a:cs typeface="Calibri"/>
              </a:rPr>
              <a:t>Education Procedure-</a:t>
            </a:r>
            <a:r>
              <a:rPr sz="2800" b="1" spc="70" dirty="0">
                <a:latin typeface="Calibri"/>
                <a:cs typeface="Calibri"/>
              </a:rPr>
              <a:t> </a:t>
            </a:r>
            <a:r>
              <a:rPr sz="2800" b="1" spc="-10" dirty="0">
                <a:latin typeface="Calibri"/>
                <a:cs typeface="Calibri"/>
              </a:rPr>
              <a:t>processes</a:t>
            </a:r>
            <a:endParaRPr sz="2800" dirty="0">
              <a:latin typeface="Calibri"/>
              <a:cs typeface="Calibri"/>
            </a:endParaRPr>
          </a:p>
          <a:p>
            <a:pPr marL="469900" indent="-457200">
              <a:lnSpc>
                <a:spcPct val="100000"/>
              </a:lnSpc>
              <a:spcBef>
                <a:spcPts val="1939"/>
              </a:spcBef>
              <a:buAutoNum type="arabicPeriod"/>
              <a:tabLst>
                <a:tab pos="469900" algn="l"/>
                <a:tab pos="470534" algn="l"/>
              </a:tabLst>
            </a:pPr>
            <a:r>
              <a:rPr sz="2800" b="1" spc="-15" dirty="0">
                <a:latin typeface="Calibri"/>
                <a:cs typeface="Calibri"/>
              </a:rPr>
              <a:t>Locate </a:t>
            </a:r>
            <a:r>
              <a:rPr sz="2800" b="1" spc="-10" dirty="0">
                <a:latin typeface="Calibri"/>
                <a:cs typeface="Calibri"/>
              </a:rPr>
              <a:t>Agency </a:t>
            </a:r>
            <a:r>
              <a:rPr sz="2800" b="1" spc="-30" dirty="0">
                <a:latin typeface="Calibri"/>
                <a:cs typeface="Calibri"/>
              </a:rPr>
              <a:t>Roster </a:t>
            </a:r>
            <a:r>
              <a:rPr sz="2800" b="1" spc="-5" dirty="0">
                <a:latin typeface="Calibri"/>
                <a:cs typeface="Calibri"/>
              </a:rPr>
              <a:t>on</a:t>
            </a:r>
            <a:r>
              <a:rPr sz="2800" b="1" spc="105" dirty="0">
                <a:latin typeface="Calibri"/>
                <a:cs typeface="Calibri"/>
              </a:rPr>
              <a:t> </a:t>
            </a:r>
            <a:r>
              <a:rPr sz="2800" b="1" spc="-15" dirty="0">
                <a:latin typeface="Calibri"/>
                <a:cs typeface="Calibri"/>
              </a:rPr>
              <a:t>website</a:t>
            </a:r>
            <a:endParaRPr sz="2800" dirty="0">
              <a:latin typeface="Calibri"/>
              <a:cs typeface="Calibri"/>
            </a:endParaRPr>
          </a:p>
          <a:p>
            <a:pPr marL="469900" indent="-457200">
              <a:lnSpc>
                <a:spcPct val="100000"/>
              </a:lnSpc>
              <a:spcBef>
                <a:spcPts val="670"/>
              </a:spcBef>
              <a:buAutoNum type="arabicPeriod"/>
              <a:tabLst>
                <a:tab pos="469900" algn="l"/>
                <a:tab pos="470534" algn="l"/>
              </a:tabLst>
            </a:pPr>
            <a:r>
              <a:rPr sz="2800" b="1" spc="-15" dirty="0">
                <a:latin typeface="Calibri"/>
                <a:cs typeface="Calibri"/>
              </a:rPr>
              <a:t>Peruse </a:t>
            </a:r>
            <a:r>
              <a:rPr sz="2800" b="1" spc="-10" dirty="0">
                <a:latin typeface="Calibri"/>
                <a:cs typeface="Calibri"/>
              </a:rPr>
              <a:t>agencies reflecting</a:t>
            </a:r>
            <a:r>
              <a:rPr sz="2800" b="1" spc="95" dirty="0">
                <a:latin typeface="Calibri"/>
                <a:cs typeface="Calibri"/>
              </a:rPr>
              <a:t> </a:t>
            </a:r>
            <a:r>
              <a:rPr sz="2800" b="1" spc="-10" dirty="0">
                <a:latin typeface="Calibri"/>
                <a:cs typeface="Calibri"/>
              </a:rPr>
              <a:t>on:</a:t>
            </a:r>
            <a:endParaRPr sz="2800" dirty="0">
              <a:latin typeface="Calibri"/>
              <a:cs typeface="Calibri"/>
            </a:endParaRPr>
          </a:p>
          <a:p>
            <a:pPr marL="12700" marR="452755" indent="80645">
              <a:lnSpc>
                <a:spcPct val="100000"/>
              </a:lnSpc>
              <a:spcBef>
                <a:spcPts val="675"/>
              </a:spcBef>
            </a:pPr>
            <a:r>
              <a:rPr sz="2800" i="1" spc="-10" dirty="0">
                <a:latin typeface="Calibri"/>
                <a:cs typeface="Calibri"/>
              </a:rPr>
              <a:t>Practice </a:t>
            </a:r>
            <a:r>
              <a:rPr sz="2800" i="1" spc="-5" dirty="0">
                <a:latin typeface="Calibri"/>
                <a:cs typeface="Calibri"/>
              </a:rPr>
              <a:t>areas; knowledge </a:t>
            </a:r>
            <a:r>
              <a:rPr sz="2800" i="1" dirty="0">
                <a:latin typeface="Calibri"/>
                <a:cs typeface="Calibri"/>
              </a:rPr>
              <a:t>of </a:t>
            </a:r>
            <a:r>
              <a:rPr sz="2800" i="1" spc="-10" dirty="0">
                <a:latin typeface="Calibri"/>
                <a:cs typeface="Calibri"/>
              </a:rPr>
              <a:t>self; capture </a:t>
            </a:r>
            <a:r>
              <a:rPr sz="2800" i="1" spc="-5" dirty="0">
                <a:latin typeface="Calibri"/>
                <a:cs typeface="Calibri"/>
              </a:rPr>
              <a:t>the kind </a:t>
            </a:r>
            <a:r>
              <a:rPr sz="2800" i="1" dirty="0">
                <a:latin typeface="Calibri"/>
                <a:cs typeface="Calibri"/>
              </a:rPr>
              <a:t>of  </a:t>
            </a:r>
            <a:r>
              <a:rPr sz="2800" i="1" spc="-15" dirty="0">
                <a:latin typeface="Calibri"/>
                <a:cs typeface="Calibri"/>
              </a:rPr>
              <a:t>experience </a:t>
            </a:r>
            <a:r>
              <a:rPr sz="2800" i="1" spc="-5" dirty="0">
                <a:latin typeface="Calibri"/>
                <a:cs typeface="Calibri"/>
              </a:rPr>
              <a:t>I </a:t>
            </a:r>
            <a:r>
              <a:rPr sz="2800" i="1" spc="-10" dirty="0">
                <a:latin typeface="Calibri"/>
                <a:cs typeface="Calibri"/>
              </a:rPr>
              <a:t>want </a:t>
            </a:r>
            <a:r>
              <a:rPr sz="2800" i="1" spc="-25" dirty="0">
                <a:latin typeface="Calibri"/>
                <a:cs typeface="Calibri"/>
              </a:rPr>
              <a:t>to </a:t>
            </a:r>
            <a:r>
              <a:rPr sz="2800" i="1" spc="-5" dirty="0">
                <a:latin typeface="Calibri"/>
                <a:cs typeface="Calibri"/>
              </a:rPr>
              <a:t>have </a:t>
            </a:r>
            <a:r>
              <a:rPr sz="2800" i="1" spc="-25" dirty="0">
                <a:latin typeface="Calibri"/>
                <a:cs typeface="Calibri"/>
              </a:rPr>
              <a:t>to </a:t>
            </a:r>
            <a:r>
              <a:rPr sz="2800" i="1" spc="-10" dirty="0">
                <a:latin typeface="Calibri"/>
                <a:cs typeface="Calibri"/>
              </a:rPr>
              <a:t>demonstrate </a:t>
            </a:r>
            <a:r>
              <a:rPr sz="2800" i="1" spc="-15" dirty="0">
                <a:latin typeface="Calibri"/>
                <a:cs typeface="Calibri"/>
              </a:rPr>
              <a:t>mastery </a:t>
            </a:r>
            <a:r>
              <a:rPr sz="2800" i="1" spc="-10" dirty="0">
                <a:latin typeface="Calibri"/>
                <a:cs typeface="Calibri"/>
              </a:rPr>
              <a:t>in  competencies</a:t>
            </a:r>
            <a:endParaRPr sz="2800" dirty="0">
              <a:latin typeface="Calibri"/>
              <a:cs typeface="Calibri"/>
            </a:endParaRPr>
          </a:p>
          <a:p>
            <a:pPr marL="12700" marR="5080">
              <a:lnSpc>
                <a:spcPct val="100000"/>
              </a:lnSpc>
              <a:spcBef>
                <a:spcPts val="670"/>
              </a:spcBef>
              <a:buAutoNum type="arabicPeriod" startAt="3"/>
              <a:tabLst>
                <a:tab pos="369570" algn="l"/>
              </a:tabLst>
            </a:pPr>
            <a:r>
              <a:rPr lang="en-US" sz="2800" b="1" spc="-15" dirty="0">
                <a:latin typeface="Calibri"/>
                <a:cs typeface="Calibri"/>
              </a:rPr>
              <a:t> B</a:t>
            </a:r>
            <a:r>
              <a:rPr sz="2800" b="1" spc="-10" dirty="0">
                <a:latin typeface="Calibri"/>
                <a:cs typeface="Calibri"/>
              </a:rPr>
              <a:t>egin </a:t>
            </a:r>
            <a:r>
              <a:rPr sz="2800" b="1" spc="-15" dirty="0">
                <a:latin typeface="Calibri"/>
                <a:cs typeface="Calibri"/>
              </a:rPr>
              <a:t>to </a:t>
            </a:r>
            <a:r>
              <a:rPr sz="2800" b="1" spc="-10" dirty="0">
                <a:latin typeface="Calibri"/>
                <a:cs typeface="Calibri"/>
              </a:rPr>
              <a:t>search </a:t>
            </a:r>
            <a:r>
              <a:rPr sz="2800" b="1" spc="-5" dirty="0">
                <a:latin typeface="Calibri"/>
                <a:cs typeface="Calibri"/>
              </a:rPr>
              <a:t>via </a:t>
            </a:r>
            <a:r>
              <a:rPr sz="2800" b="1" spc="-10" dirty="0">
                <a:latin typeface="Calibri"/>
                <a:cs typeface="Calibri"/>
              </a:rPr>
              <a:t>Agency  </a:t>
            </a:r>
            <a:r>
              <a:rPr sz="2800" b="1" spc="-30" dirty="0">
                <a:latin typeface="Calibri"/>
                <a:cs typeface="Calibri"/>
              </a:rPr>
              <a:t>Roster</a:t>
            </a:r>
            <a:endParaRPr sz="2800" dirty="0">
              <a:latin typeface="Calibri"/>
              <a:cs typeface="Calibri"/>
            </a:endParaRPr>
          </a:p>
        </p:txBody>
      </p:sp>
      <p:sp>
        <p:nvSpPr>
          <p:cNvPr id="4" name="object 4"/>
          <p:cNvSpPr/>
          <p:nvPr/>
        </p:nvSpPr>
        <p:spPr>
          <a:xfrm>
            <a:off x="2513076" y="5693664"/>
            <a:ext cx="3575303" cy="116433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22044" y="4188079"/>
            <a:ext cx="3545204" cy="1937385"/>
          </a:xfrm>
          <a:custGeom>
            <a:avLst/>
            <a:gdLst/>
            <a:ahLst/>
            <a:cxnLst/>
            <a:rect l="l" t="t" r="r" b="b"/>
            <a:pathLst>
              <a:path w="3545204" h="1937385">
                <a:moveTo>
                  <a:pt x="3378352" y="0"/>
                </a:moveTo>
                <a:lnTo>
                  <a:pt x="166471" y="0"/>
                </a:lnTo>
                <a:lnTo>
                  <a:pt x="122218" y="5946"/>
                </a:lnTo>
                <a:lnTo>
                  <a:pt x="82452" y="22729"/>
                </a:lnTo>
                <a:lnTo>
                  <a:pt x="48760" y="48760"/>
                </a:lnTo>
                <a:lnTo>
                  <a:pt x="22729" y="82452"/>
                </a:lnTo>
                <a:lnTo>
                  <a:pt x="5946" y="122218"/>
                </a:lnTo>
                <a:lnTo>
                  <a:pt x="0" y="166471"/>
                </a:lnTo>
                <a:lnTo>
                  <a:pt x="0" y="1770545"/>
                </a:lnTo>
                <a:lnTo>
                  <a:pt x="5946" y="1814797"/>
                </a:lnTo>
                <a:lnTo>
                  <a:pt x="22729" y="1854561"/>
                </a:lnTo>
                <a:lnTo>
                  <a:pt x="48760" y="1888250"/>
                </a:lnTo>
                <a:lnTo>
                  <a:pt x="82452" y="1914278"/>
                </a:lnTo>
                <a:lnTo>
                  <a:pt x="122218" y="1931058"/>
                </a:lnTo>
                <a:lnTo>
                  <a:pt x="166471" y="1937004"/>
                </a:lnTo>
                <a:lnTo>
                  <a:pt x="3378352" y="1937004"/>
                </a:lnTo>
                <a:lnTo>
                  <a:pt x="3422605" y="1931058"/>
                </a:lnTo>
                <a:lnTo>
                  <a:pt x="3462371" y="1914278"/>
                </a:lnTo>
                <a:lnTo>
                  <a:pt x="3496063" y="1888250"/>
                </a:lnTo>
                <a:lnTo>
                  <a:pt x="3522094" y="1854561"/>
                </a:lnTo>
                <a:lnTo>
                  <a:pt x="3538877" y="1814797"/>
                </a:lnTo>
                <a:lnTo>
                  <a:pt x="3544824" y="1770545"/>
                </a:lnTo>
                <a:lnTo>
                  <a:pt x="3544824" y="166471"/>
                </a:lnTo>
                <a:lnTo>
                  <a:pt x="3538877" y="122218"/>
                </a:lnTo>
                <a:lnTo>
                  <a:pt x="3522094" y="82452"/>
                </a:lnTo>
                <a:lnTo>
                  <a:pt x="3496063" y="48760"/>
                </a:lnTo>
                <a:lnTo>
                  <a:pt x="3462371" y="22729"/>
                </a:lnTo>
                <a:lnTo>
                  <a:pt x="3422605" y="5946"/>
                </a:lnTo>
                <a:lnTo>
                  <a:pt x="3378352" y="0"/>
                </a:lnTo>
                <a:close/>
              </a:path>
            </a:pathLst>
          </a:custGeom>
          <a:solidFill>
            <a:srgbClr val="EDEDED"/>
          </a:solidFill>
        </p:spPr>
        <p:txBody>
          <a:bodyPr wrap="square" lIns="0" tIns="0" rIns="0" bIns="0" rtlCol="0"/>
          <a:lstStyle/>
          <a:p>
            <a:endParaRPr/>
          </a:p>
        </p:txBody>
      </p:sp>
      <p:sp>
        <p:nvSpPr>
          <p:cNvPr id="6" name="object 6"/>
          <p:cNvSpPr/>
          <p:nvPr/>
        </p:nvSpPr>
        <p:spPr>
          <a:xfrm>
            <a:off x="2322044" y="4188460"/>
            <a:ext cx="3544824" cy="193700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5586" y="1126605"/>
            <a:ext cx="4162425" cy="3903633"/>
          </a:xfrm>
          <a:prstGeom prst="rect">
            <a:avLst/>
          </a:prstGeom>
        </p:spPr>
        <p:txBody>
          <a:bodyPr vert="horz" wrap="square" lIns="0" tIns="12700" rIns="0" bIns="0" rtlCol="0">
            <a:spAutoFit/>
          </a:bodyPr>
          <a:lstStyle/>
          <a:p>
            <a:pPr marL="12700">
              <a:lnSpc>
                <a:spcPct val="100000"/>
              </a:lnSpc>
              <a:spcBef>
                <a:spcPts val="100"/>
              </a:spcBef>
            </a:pPr>
            <a:r>
              <a:rPr lang="en-US" sz="2800" spc="-10" dirty="0">
                <a:latin typeface="Times New Roman" panose="02020603050405020304" pitchFamily="18" charset="0"/>
                <a:cs typeface="Times New Roman" panose="02020603050405020304" pitchFamily="18" charset="0"/>
              </a:rPr>
              <a:t>First, complete the Field Education Website Navigational Exercise.</a:t>
            </a:r>
          </a:p>
          <a:p>
            <a:pPr marL="12700">
              <a:lnSpc>
                <a:spcPct val="100000"/>
              </a:lnSpc>
              <a:spcBef>
                <a:spcPts val="100"/>
              </a:spcBef>
            </a:pPr>
            <a:endParaRPr sz="2800" dirty="0">
              <a:latin typeface="Times New Roman" panose="02020603050405020304" pitchFamily="18" charset="0"/>
              <a:cs typeface="Times New Roman" panose="02020603050405020304" pitchFamily="18" charset="0"/>
            </a:endParaRPr>
          </a:p>
          <a:p>
            <a:pPr>
              <a:lnSpc>
                <a:spcPct val="100000"/>
              </a:lnSpc>
              <a:spcBef>
                <a:spcPts val="5"/>
              </a:spcBef>
            </a:pPr>
            <a:r>
              <a:rPr lang="en-US" sz="2800" dirty="0">
                <a:latin typeface="Times New Roman" panose="02020603050405020304" pitchFamily="18" charset="0"/>
                <a:cs typeface="Times New Roman" panose="02020603050405020304" pitchFamily="18" charset="0"/>
              </a:rPr>
              <a:t>1. Review required forms and documents.</a:t>
            </a:r>
          </a:p>
          <a:p>
            <a:pPr>
              <a:lnSpc>
                <a:spcPct val="100000"/>
              </a:lnSpc>
              <a:spcBef>
                <a:spcPts val="5"/>
              </a:spcBef>
            </a:pPr>
            <a:r>
              <a:rPr lang="en-US" sz="2800" dirty="0">
                <a:latin typeface="Times New Roman" panose="02020603050405020304" pitchFamily="18" charset="0"/>
                <a:cs typeface="Times New Roman" panose="02020603050405020304" pitchFamily="18" charset="0"/>
              </a:rPr>
              <a:t>2. Read Field Manual.</a:t>
            </a:r>
          </a:p>
          <a:p>
            <a:pPr>
              <a:lnSpc>
                <a:spcPct val="100000"/>
              </a:lnSpc>
              <a:spcBef>
                <a:spcPts val="5"/>
              </a:spcBef>
            </a:pPr>
            <a:r>
              <a:rPr lang="en-US" sz="2800" dirty="0">
                <a:latin typeface="Times New Roman" panose="02020603050405020304" pitchFamily="18" charset="0"/>
                <a:cs typeface="Times New Roman" panose="02020603050405020304" pitchFamily="18" charset="0"/>
              </a:rPr>
              <a:t>3. Read Syllabus for your field course.</a:t>
            </a:r>
            <a:endParaRPr sz="28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4679395" y="2057400"/>
            <a:ext cx="4131310" cy="3362459"/>
          </a:xfrm>
          <a:prstGeom prst="rect">
            <a:avLst/>
          </a:prstGeom>
        </p:spPr>
        <p:txBody>
          <a:bodyPr vert="horz" wrap="square" lIns="0" tIns="12700" rIns="0" bIns="0" rtlCol="0">
            <a:spAutoFit/>
          </a:bodyPr>
          <a:lstStyle/>
          <a:p>
            <a:pPr marL="12700" marR="5080">
              <a:lnSpc>
                <a:spcPct val="100000"/>
              </a:lnSpc>
              <a:spcBef>
                <a:spcPts val="100"/>
              </a:spcBef>
              <a:tabLst>
                <a:tab pos="355600" algn="l"/>
              </a:tabLst>
            </a:pPr>
            <a:r>
              <a:rPr lang="en-US" sz="2400" b="1" spc="-5" dirty="0">
                <a:latin typeface="Calibri"/>
                <a:cs typeface="Calibri"/>
              </a:rPr>
              <a:t>4. Locate section on website that contains all pre-placement forms.</a:t>
            </a:r>
          </a:p>
          <a:p>
            <a:pPr marL="12700" marR="5080">
              <a:lnSpc>
                <a:spcPct val="100000"/>
              </a:lnSpc>
              <a:spcBef>
                <a:spcPts val="100"/>
              </a:spcBef>
              <a:tabLst>
                <a:tab pos="355600" algn="l"/>
              </a:tabLst>
            </a:pPr>
            <a:r>
              <a:rPr lang="en-US" sz="2400" b="1" spc="-5" dirty="0">
                <a:latin typeface="Calibri"/>
                <a:cs typeface="Calibri"/>
              </a:rPr>
              <a:t>5. Complete all forms and submit your field contact person.</a:t>
            </a:r>
          </a:p>
          <a:p>
            <a:pPr marL="12700" marR="5080">
              <a:lnSpc>
                <a:spcPct val="100000"/>
              </a:lnSpc>
              <a:spcBef>
                <a:spcPts val="100"/>
              </a:spcBef>
              <a:tabLst>
                <a:tab pos="355600" algn="l"/>
              </a:tabLst>
            </a:pPr>
            <a:r>
              <a:rPr lang="en-US" sz="2400" b="1" spc="-5" dirty="0">
                <a:latin typeface="Calibri"/>
                <a:cs typeface="Calibri"/>
              </a:rPr>
              <a:t>6. After completing first set of required forms, search/set up and then complete interviews.</a:t>
            </a:r>
            <a:endParaRPr sz="2400" dirty="0">
              <a:latin typeface="Calibri"/>
              <a:cs typeface="Calibri"/>
            </a:endParaRPr>
          </a:p>
        </p:txBody>
      </p:sp>
      <p:sp>
        <p:nvSpPr>
          <p:cNvPr id="4" name="object 4"/>
          <p:cNvSpPr txBox="1">
            <a:spLocks noGrp="1"/>
          </p:cNvSpPr>
          <p:nvPr>
            <p:ph type="title"/>
          </p:nvPr>
        </p:nvSpPr>
        <p:spPr>
          <a:xfrm>
            <a:off x="2209800" y="222966"/>
            <a:ext cx="6323330" cy="330835"/>
          </a:xfrm>
          <a:prstGeom prst="rect">
            <a:avLst/>
          </a:prstGeom>
        </p:spPr>
        <p:txBody>
          <a:bodyPr vert="horz" wrap="square" lIns="0" tIns="12700" rIns="0" bIns="0" rtlCol="0">
            <a:spAutoFit/>
          </a:bodyPr>
          <a:lstStyle/>
          <a:p>
            <a:pPr marL="12700">
              <a:lnSpc>
                <a:spcPct val="100000"/>
              </a:lnSpc>
              <a:spcBef>
                <a:spcPts val="100"/>
              </a:spcBef>
            </a:pPr>
            <a:r>
              <a:rPr lang="en-US" sz="2000" spc="-5" dirty="0">
                <a:solidFill>
                  <a:srgbClr val="000000"/>
                </a:solidFill>
                <a:latin typeface="Calibri"/>
                <a:cs typeface="Calibri"/>
              </a:rPr>
              <a:t>Pre-Placement Forms and Process</a:t>
            </a:r>
            <a:endParaRPr sz="20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514600" y="152400"/>
            <a:ext cx="4876800" cy="320601"/>
          </a:xfrm>
          <a:prstGeom prst="rect">
            <a:avLst/>
          </a:prstGeom>
        </p:spPr>
        <p:txBody>
          <a:bodyPr vert="horz" wrap="square" lIns="0" tIns="12700" rIns="0" bIns="0" rtlCol="0">
            <a:spAutoFit/>
          </a:bodyPr>
          <a:lstStyle/>
          <a:p>
            <a:pPr marL="12700">
              <a:lnSpc>
                <a:spcPct val="100000"/>
              </a:lnSpc>
              <a:spcBef>
                <a:spcPts val="100"/>
              </a:spcBef>
            </a:pPr>
            <a:r>
              <a:rPr lang="en-US" sz="2000" spc="-5" dirty="0">
                <a:solidFill>
                  <a:srgbClr val="000000"/>
                </a:solidFill>
                <a:latin typeface="Calibri"/>
                <a:cs typeface="Calibri"/>
              </a:rPr>
              <a:t>Pre-Placement Forms and Process</a:t>
            </a:r>
            <a:endParaRPr sz="2000" dirty="0">
              <a:latin typeface="Calibri"/>
              <a:cs typeface="Calibri"/>
            </a:endParaRPr>
          </a:p>
        </p:txBody>
      </p:sp>
      <p:sp>
        <p:nvSpPr>
          <p:cNvPr id="5" name="Content Placeholder 4">
            <a:extLst>
              <a:ext uri="{FF2B5EF4-FFF2-40B4-BE49-F238E27FC236}">
                <a16:creationId xmlns:a16="http://schemas.microsoft.com/office/drawing/2014/main" xmlns="" id="{833DC4BB-96A8-4FF1-BA90-040AA8261A96}"/>
              </a:ext>
            </a:extLst>
          </p:cNvPr>
          <p:cNvSpPr>
            <a:spLocks noGrp="1"/>
          </p:cNvSpPr>
          <p:nvPr>
            <p:ph sz="half" idx="2"/>
          </p:nvPr>
        </p:nvSpPr>
        <p:spPr>
          <a:xfrm>
            <a:off x="457200" y="838200"/>
            <a:ext cx="3997325" cy="5922134"/>
          </a:xfrm>
        </p:spPr>
        <p:txBody>
          <a:bodyPr/>
          <a:lstStyle/>
          <a:p>
            <a:pPr marL="12700">
              <a:lnSpc>
                <a:spcPct val="100000"/>
              </a:lnSpc>
              <a:spcBef>
                <a:spcPts val="100"/>
              </a:spcBef>
            </a:pPr>
            <a:r>
              <a:rPr lang="en-US" b="0" spc="-10" dirty="0">
                <a:latin typeface="Times New Roman" panose="02020603050405020304" pitchFamily="18" charset="0"/>
                <a:cs typeface="Times New Roman" panose="02020603050405020304" pitchFamily="18" charset="0"/>
              </a:rPr>
              <a:t>First, set of required forms due after complete website activity (should be submitted within two weeks of being assigned field orientation):</a:t>
            </a:r>
          </a:p>
          <a:p>
            <a:pPr marL="12700">
              <a:lnSpc>
                <a:spcPct val="100000"/>
              </a:lnSpc>
              <a:spcBef>
                <a:spcPts val="100"/>
              </a:spcBef>
            </a:pPr>
            <a:endParaRPr lang="en-US" b="0" dirty="0">
              <a:latin typeface="Times New Roman" panose="02020603050405020304" pitchFamily="18" charset="0"/>
              <a:cs typeface="Times New Roman" panose="02020603050405020304" pitchFamily="18" charset="0"/>
            </a:endParaRPr>
          </a:p>
          <a:p>
            <a:pPr>
              <a:lnSpc>
                <a:spcPct val="100000"/>
              </a:lnSpc>
              <a:spcBef>
                <a:spcPts val="5"/>
              </a:spcBef>
            </a:pPr>
            <a:r>
              <a:rPr lang="en-US" b="0" dirty="0">
                <a:latin typeface="Times New Roman" panose="02020603050405020304" pitchFamily="18" charset="0"/>
                <a:cs typeface="Times New Roman" panose="02020603050405020304" pitchFamily="18" charset="0"/>
              </a:rPr>
              <a:t>1. Undergraduate Field Application</a:t>
            </a:r>
          </a:p>
          <a:p>
            <a:pPr>
              <a:lnSpc>
                <a:spcPct val="100000"/>
              </a:lnSpc>
              <a:spcBef>
                <a:spcPts val="5"/>
              </a:spcBef>
            </a:pPr>
            <a:r>
              <a:rPr lang="en-US" b="0" dirty="0">
                <a:latin typeface="Times New Roman" panose="02020603050405020304" pitchFamily="18" charset="0"/>
                <a:cs typeface="Times New Roman" panose="02020603050405020304" pitchFamily="18" charset="0"/>
              </a:rPr>
              <a:t>2. FERPA form</a:t>
            </a:r>
          </a:p>
          <a:p>
            <a:pPr>
              <a:lnSpc>
                <a:spcPct val="100000"/>
              </a:lnSpc>
              <a:spcBef>
                <a:spcPts val="5"/>
              </a:spcBef>
            </a:pPr>
            <a:r>
              <a:rPr lang="en-US" b="0" dirty="0">
                <a:latin typeface="Times New Roman" panose="02020603050405020304" pitchFamily="18" charset="0"/>
                <a:cs typeface="Times New Roman" panose="02020603050405020304" pitchFamily="18" charset="0"/>
              </a:rPr>
              <a:t>3. Field Manual/Code of Ethics form</a:t>
            </a:r>
          </a:p>
          <a:p>
            <a:pPr>
              <a:lnSpc>
                <a:spcPct val="100000"/>
              </a:lnSpc>
              <a:spcBef>
                <a:spcPts val="5"/>
              </a:spcBef>
            </a:pPr>
            <a:r>
              <a:rPr lang="en-US" b="0" dirty="0">
                <a:latin typeface="Times New Roman" panose="02020603050405020304" pitchFamily="18" charset="0"/>
                <a:cs typeface="Times New Roman" panose="02020603050405020304" pitchFamily="18" charset="0"/>
              </a:rPr>
              <a:t>4. Prior to Interview Choice form</a:t>
            </a:r>
          </a:p>
          <a:p>
            <a:pPr>
              <a:lnSpc>
                <a:spcPct val="100000"/>
              </a:lnSpc>
              <a:spcBef>
                <a:spcPts val="5"/>
              </a:spcBef>
            </a:pPr>
            <a:r>
              <a:rPr lang="en-US" b="0" dirty="0">
                <a:latin typeface="Times New Roman" panose="02020603050405020304" pitchFamily="18" charset="0"/>
                <a:cs typeface="Times New Roman" panose="02020603050405020304" pitchFamily="18" charset="0"/>
              </a:rPr>
              <a:t>5. Orientation Pre-placement Part 1 Signature page</a:t>
            </a:r>
          </a:p>
          <a:p>
            <a:endParaRPr lang="en-US" dirty="0"/>
          </a:p>
        </p:txBody>
      </p:sp>
      <p:sp>
        <p:nvSpPr>
          <p:cNvPr id="6" name="Content Placeholder 5">
            <a:extLst>
              <a:ext uri="{FF2B5EF4-FFF2-40B4-BE49-F238E27FC236}">
                <a16:creationId xmlns:a16="http://schemas.microsoft.com/office/drawing/2014/main" xmlns="" id="{486F6726-D986-4446-8972-1C9EE5DF99CB}"/>
              </a:ext>
            </a:extLst>
          </p:cNvPr>
          <p:cNvSpPr>
            <a:spLocks noGrp="1"/>
          </p:cNvSpPr>
          <p:nvPr>
            <p:ph sz="half" idx="3"/>
          </p:nvPr>
        </p:nvSpPr>
        <p:spPr>
          <a:xfrm>
            <a:off x="4763712" y="838200"/>
            <a:ext cx="3955415" cy="5105400"/>
          </a:xfrm>
        </p:spPr>
        <p:txBody>
          <a:bodyPr/>
          <a:lstStyle/>
          <a:p>
            <a:r>
              <a:rPr lang="en-US" sz="2400" dirty="0"/>
              <a:t>Second set of required forms are due after student completes interviews and selects agency (should be within six weeks after submission of first set of forms but NO later than first day of semester start field):</a:t>
            </a:r>
          </a:p>
          <a:p>
            <a:endParaRPr lang="en-US" sz="2400" dirty="0"/>
          </a:p>
          <a:p>
            <a:r>
              <a:rPr lang="en-US" sz="2400" dirty="0"/>
              <a:t>6. After Interview Choice form</a:t>
            </a:r>
          </a:p>
          <a:p>
            <a:r>
              <a:rPr lang="en-US" sz="2400" dirty="0"/>
              <a:t>7. Agency Acceptance form – completed by agency</a:t>
            </a:r>
          </a:p>
          <a:p>
            <a:r>
              <a:rPr lang="en-US" sz="2400" dirty="0"/>
              <a:t>8. If needed: signed FAPE </a:t>
            </a:r>
          </a:p>
        </p:txBody>
      </p:sp>
    </p:spTree>
    <p:extLst>
      <p:ext uri="{BB962C8B-B14F-4D97-AF65-F5344CB8AC3E}">
        <p14:creationId xmlns:p14="http://schemas.microsoft.com/office/powerpoint/2010/main" val="954798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2917D19-84F7-4243-8F85-056289813ABB}"/>
              </a:ext>
            </a:extLst>
          </p:cNvPr>
          <p:cNvSpPr>
            <a:spLocks noGrp="1"/>
          </p:cNvSpPr>
          <p:nvPr>
            <p:ph type="title"/>
          </p:nvPr>
        </p:nvSpPr>
        <p:spPr>
          <a:xfrm>
            <a:off x="1676400" y="2379154"/>
            <a:ext cx="6248399" cy="1659446"/>
          </a:xfrm>
        </p:spPr>
        <p:txBody>
          <a:bodyPr/>
          <a:lstStyle/>
          <a:p>
            <a:r>
              <a:rPr lang="en-US" dirty="0"/>
              <a:t>Now Time to Find a Placement</a:t>
            </a:r>
          </a:p>
        </p:txBody>
      </p:sp>
    </p:spTree>
    <p:extLst>
      <p:ext uri="{BB962C8B-B14F-4D97-AF65-F5344CB8AC3E}">
        <p14:creationId xmlns:p14="http://schemas.microsoft.com/office/powerpoint/2010/main" val="3892845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0980"/>
            <a:ext cx="9034271" cy="663701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39339" y="1072896"/>
            <a:ext cx="4465319" cy="369112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378458" y="4984241"/>
            <a:ext cx="4764405" cy="1004121"/>
          </a:xfrm>
          <a:prstGeom prst="rect">
            <a:avLst/>
          </a:prstGeom>
          <a:ln w="28955">
            <a:solidFill>
              <a:srgbClr val="D5A70D"/>
            </a:solidFill>
          </a:ln>
        </p:spPr>
        <p:txBody>
          <a:bodyPr vert="horz" wrap="square" lIns="0" tIns="19050" rIns="0" bIns="0" rtlCol="0">
            <a:spAutoFit/>
          </a:bodyPr>
          <a:lstStyle/>
          <a:p>
            <a:pPr marL="90805">
              <a:lnSpc>
                <a:spcPct val="100000"/>
              </a:lnSpc>
              <a:spcBef>
                <a:spcPts val="150"/>
              </a:spcBef>
            </a:pPr>
            <a:r>
              <a:rPr sz="3200" b="1" dirty="0">
                <a:solidFill>
                  <a:srgbClr val="001B4B"/>
                </a:solidFill>
                <a:latin typeface="Calibri"/>
                <a:cs typeface="Calibri"/>
              </a:rPr>
              <a:t>Phone</a:t>
            </a:r>
            <a:r>
              <a:rPr lang="en-US" sz="3200" b="1" dirty="0">
                <a:solidFill>
                  <a:srgbClr val="001B4B"/>
                </a:solidFill>
                <a:latin typeface="Calibri"/>
                <a:cs typeface="Calibri"/>
              </a:rPr>
              <a:t> 1st</a:t>
            </a:r>
            <a:r>
              <a:rPr sz="3200" b="1" dirty="0">
                <a:solidFill>
                  <a:srgbClr val="001B4B"/>
                </a:solidFill>
                <a:latin typeface="Calibri"/>
                <a:cs typeface="Calibri"/>
              </a:rPr>
              <a:t> </a:t>
            </a:r>
            <a:r>
              <a:rPr sz="3200" b="1" dirty="0">
                <a:solidFill>
                  <a:srgbClr val="D5A70D"/>
                </a:solidFill>
                <a:latin typeface="Calibri"/>
                <a:cs typeface="Calibri"/>
              </a:rPr>
              <a:t>&amp;</a:t>
            </a:r>
            <a:r>
              <a:rPr sz="3200" b="1" spc="-25" dirty="0">
                <a:solidFill>
                  <a:srgbClr val="D5A70D"/>
                </a:solidFill>
                <a:latin typeface="Calibri"/>
                <a:cs typeface="Calibri"/>
              </a:rPr>
              <a:t> </a:t>
            </a:r>
            <a:r>
              <a:rPr sz="3200" b="1" dirty="0">
                <a:solidFill>
                  <a:srgbClr val="001B4B"/>
                </a:solidFill>
                <a:latin typeface="Calibri"/>
                <a:cs typeface="Calibri"/>
              </a:rPr>
              <a:t>Email</a:t>
            </a:r>
            <a:r>
              <a:rPr lang="en-US" sz="3200" b="1" dirty="0">
                <a:solidFill>
                  <a:srgbClr val="001B4B"/>
                </a:solidFill>
                <a:latin typeface="Calibri"/>
                <a:cs typeface="Calibri"/>
              </a:rPr>
              <a:t> 2</a:t>
            </a:r>
            <a:r>
              <a:rPr lang="en-US" sz="3200" b="1" baseline="30000" dirty="0">
                <a:solidFill>
                  <a:srgbClr val="001B4B"/>
                </a:solidFill>
                <a:latin typeface="Calibri"/>
                <a:cs typeface="Calibri"/>
              </a:rPr>
              <a:t>nd</a:t>
            </a:r>
            <a:r>
              <a:rPr lang="en-US" sz="3200" b="1" dirty="0">
                <a:solidFill>
                  <a:srgbClr val="001B4B"/>
                </a:solidFill>
                <a:latin typeface="Calibri"/>
                <a:cs typeface="Calibri"/>
              </a:rPr>
              <a:t> (if no answer to phone call)</a:t>
            </a:r>
            <a:endParaRPr sz="3200"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192"/>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843" y="-150032"/>
            <a:ext cx="5852795" cy="1175385"/>
          </a:xfrm>
          <a:prstGeom prst="rect">
            <a:avLst/>
          </a:prstGeom>
        </p:spPr>
        <p:txBody>
          <a:bodyPr vert="horz" wrap="square" lIns="0" tIns="260350" rIns="0" bIns="0" rtlCol="0">
            <a:spAutoFit/>
          </a:bodyPr>
          <a:lstStyle/>
          <a:p>
            <a:pPr marL="2939415">
              <a:lnSpc>
                <a:spcPct val="100000"/>
              </a:lnSpc>
              <a:spcBef>
                <a:spcPts val="2050"/>
              </a:spcBef>
            </a:pPr>
            <a:r>
              <a:rPr sz="3600" spc="-55" dirty="0">
                <a:solidFill>
                  <a:srgbClr val="000000"/>
                </a:solidFill>
                <a:latin typeface="Calibri"/>
                <a:cs typeface="Calibri"/>
              </a:rPr>
              <a:t>Template</a:t>
            </a:r>
            <a:r>
              <a:rPr sz="3600" spc="-50" dirty="0">
                <a:solidFill>
                  <a:srgbClr val="000000"/>
                </a:solidFill>
                <a:latin typeface="Calibri"/>
                <a:cs typeface="Calibri"/>
              </a:rPr>
              <a:t> </a:t>
            </a:r>
            <a:r>
              <a:rPr sz="3600" spc="-5" dirty="0">
                <a:solidFill>
                  <a:srgbClr val="000000"/>
                </a:solidFill>
                <a:latin typeface="Calibri"/>
                <a:cs typeface="Calibri"/>
              </a:rPr>
              <a:t>Email</a:t>
            </a:r>
            <a:endParaRPr sz="3600" dirty="0">
              <a:latin typeface="Calibri"/>
              <a:cs typeface="Calibri"/>
            </a:endParaRPr>
          </a:p>
          <a:p>
            <a:pPr marL="12700">
              <a:lnSpc>
                <a:spcPct val="100000"/>
              </a:lnSpc>
              <a:spcBef>
                <a:spcPts val="865"/>
              </a:spcBef>
            </a:pPr>
            <a:r>
              <a:rPr sz="1600" b="0" spc="-5" dirty="0">
                <a:solidFill>
                  <a:srgbClr val="000000"/>
                </a:solidFill>
                <a:latin typeface="Verdana"/>
                <a:cs typeface="Verdana"/>
              </a:rPr>
              <a:t>Good morning/afternoon/evening </a:t>
            </a:r>
            <a:r>
              <a:rPr sz="1600" b="0" spc="-10" dirty="0">
                <a:solidFill>
                  <a:srgbClr val="000000"/>
                </a:solidFill>
                <a:latin typeface="Verdana"/>
                <a:cs typeface="Verdana"/>
              </a:rPr>
              <a:t>Ms.</a:t>
            </a:r>
            <a:r>
              <a:rPr sz="1600" b="0" spc="95" dirty="0">
                <a:solidFill>
                  <a:srgbClr val="000000"/>
                </a:solidFill>
                <a:latin typeface="Verdana"/>
                <a:cs typeface="Verdana"/>
              </a:rPr>
              <a:t> </a:t>
            </a:r>
            <a:r>
              <a:rPr sz="1600" b="0" spc="-10" dirty="0">
                <a:solidFill>
                  <a:srgbClr val="000000"/>
                </a:solidFill>
                <a:latin typeface="Verdana"/>
                <a:cs typeface="Verdana"/>
              </a:rPr>
              <a:t>Pitts,</a:t>
            </a:r>
            <a:endParaRPr sz="1600" dirty="0">
              <a:latin typeface="Verdana"/>
              <a:cs typeface="Verdana"/>
            </a:endParaRPr>
          </a:p>
        </p:txBody>
      </p:sp>
      <p:sp>
        <p:nvSpPr>
          <p:cNvPr id="4" name="object 4"/>
          <p:cNvSpPr txBox="1"/>
          <p:nvPr/>
        </p:nvSpPr>
        <p:spPr>
          <a:xfrm>
            <a:off x="535843" y="1318904"/>
            <a:ext cx="8044180" cy="4493260"/>
          </a:xfrm>
          <a:prstGeom prst="rect">
            <a:avLst/>
          </a:prstGeom>
        </p:spPr>
        <p:txBody>
          <a:bodyPr vert="horz" wrap="square" lIns="0" tIns="12065" rIns="0" bIns="0" rtlCol="0">
            <a:spAutoFit/>
          </a:bodyPr>
          <a:lstStyle/>
          <a:p>
            <a:pPr marL="12700" marR="167005">
              <a:lnSpc>
                <a:spcPct val="100000"/>
              </a:lnSpc>
              <a:spcBef>
                <a:spcPts val="95"/>
              </a:spcBef>
              <a:tabLst>
                <a:tab pos="2573655" algn="l"/>
                <a:tab pos="3114675" algn="l"/>
              </a:tabLst>
            </a:pPr>
            <a:r>
              <a:rPr sz="1600" spc="-10" dirty="0">
                <a:latin typeface="Verdana"/>
                <a:cs typeface="Verdana"/>
              </a:rPr>
              <a:t>My name is</a:t>
            </a:r>
            <a:r>
              <a:rPr sz="1600" spc="80" dirty="0">
                <a:latin typeface="Verdana"/>
                <a:cs typeface="Verdana"/>
              </a:rPr>
              <a:t> </a:t>
            </a:r>
            <a:r>
              <a:rPr sz="1600" spc="-5" dirty="0">
                <a:latin typeface="Verdana"/>
                <a:cs typeface="Verdana"/>
              </a:rPr>
              <a:t>Sam</a:t>
            </a:r>
            <a:r>
              <a:rPr sz="1600" spc="35" dirty="0">
                <a:latin typeface="Verdana"/>
                <a:cs typeface="Verdana"/>
              </a:rPr>
              <a:t> </a:t>
            </a:r>
            <a:r>
              <a:rPr sz="1600" spc="-45" dirty="0">
                <a:latin typeface="Verdana"/>
                <a:cs typeface="Verdana"/>
              </a:rPr>
              <a:t>Super.	</a:t>
            </a:r>
            <a:r>
              <a:rPr sz="1600" spc="-5" dirty="0">
                <a:latin typeface="Verdana"/>
                <a:cs typeface="Verdana"/>
              </a:rPr>
              <a:t>I am an </a:t>
            </a:r>
            <a:r>
              <a:rPr sz="1600" spc="-10" dirty="0">
                <a:latin typeface="Verdana"/>
                <a:cs typeface="Verdana"/>
              </a:rPr>
              <a:t>undergraduate student </a:t>
            </a:r>
            <a:r>
              <a:rPr sz="1600" spc="-5" dirty="0">
                <a:latin typeface="Verdana"/>
                <a:cs typeface="Verdana"/>
              </a:rPr>
              <a:t>at The </a:t>
            </a:r>
            <a:r>
              <a:rPr sz="1600" spc="-10" dirty="0">
                <a:latin typeface="Verdana"/>
                <a:cs typeface="Verdana"/>
              </a:rPr>
              <a:t>University </a:t>
            </a:r>
            <a:r>
              <a:rPr sz="1600" spc="-5" dirty="0">
                <a:latin typeface="Verdana"/>
                <a:cs typeface="Verdana"/>
              </a:rPr>
              <a:t>of  Akron School of</a:t>
            </a:r>
            <a:r>
              <a:rPr sz="1600" spc="70" dirty="0">
                <a:latin typeface="Verdana"/>
                <a:cs typeface="Verdana"/>
              </a:rPr>
              <a:t> </a:t>
            </a:r>
            <a:r>
              <a:rPr sz="1600" spc="-5" dirty="0">
                <a:latin typeface="Verdana"/>
                <a:cs typeface="Verdana"/>
              </a:rPr>
              <a:t>Social</a:t>
            </a:r>
            <a:r>
              <a:rPr sz="1600" spc="40" dirty="0">
                <a:latin typeface="Verdana"/>
                <a:cs typeface="Verdana"/>
              </a:rPr>
              <a:t> </a:t>
            </a:r>
            <a:r>
              <a:rPr sz="1600" spc="-20" dirty="0">
                <a:latin typeface="Verdana"/>
                <a:cs typeface="Verdana"/>
              </a:rPr>
              <a:t>Work.	</a:t>
            </a:r>
            <a:r>
              <a:rPr sz="1600" spc="-5" dirty="0">
                <a:latin typeface="Verdana"/>
                <a:cs typeface="Verdana"/>
              </a:rPr>
              <a:t>I </a:t>
            </a:r>
            <a:r>
              <a:rPr sz="1600" spc="-10" dirty="0">
                <a:latin typeface="Verdana"/>
                <a:cs typeface="Verdana"/>
              </a:rPr>
              <a:t>begin </a:t>
            </a:r>
            <a:r>
              <a:rPr sz="1600" spc="-15" dirty="0">
                <a:latin typeface="Verdana"/>
                <a:cs typeface="Verdana"/>
              </a:rPr>
              <a:t>my </a:t>
            </a:r>
            <a:r>
              <a:rPr sz="1600" spc="-10" dirty="0">
                <a:latin typeface="Verdana"/>
                <a:cs typeface="Verdana"/>
              </a:rPr>
              <a:t>field education</a:t>
            </a:r>
            <a:r>
              <a:rPr sz="1600" spc="135" dirty="0">
                <a:latin typeface="Verdana"/>
                <a:cs typeface="Verdana"/>
              </a:rPr>
              <a:t> </a:t>
            </a:r>
            <a:r>
              <a:rPr sz="1600" spc="-10" dirty="0">
                <a:latin typeface="Verdana"/>
                <a:cs typeface="Verdana"/>
              </a:rPr>
              <a:t>experience</a:t>
            </a:r>
            <a:endParaRPr sz="1600">
              <a:latin typeface="Verdana"/>
              <a:cs typeface="Verdana"/>
            </a:endParaRPr>
          </a:p>
          <a:p>
            <a:pPr marL="12700" marR="72390">
              <a:lnSpc>
                <a:spcPct val="100000"/>
              </a:lnSpc>
              <a:tabLst>
                <a:tab pos="1559560" algn="l"/>
                <a:tab pos="1769110" algn="l"/>
              </a:tabLst>
            </a:pPr>
            <a:r>
              <a:rPr sz="1600" u="sng" spc="-5" dirty="0">
                <a:uFill>
                  <a:solidFill>
                    <a:srgbClr val="000000"/>
                  </a:solidFill>
                </a:uFill>
                <a:latin typeface="Verdana"/>
                <a:cs typeface="Verdana"/>
              </a:rPr>
              <a:t> 	</a:t>
            </a:r>
            <a:r>
              <a:rPr sz="1600" spc="-5" dirty="0">
                <a:latin typeface="Verdana"/>
                <a:cs typeface="Verdana"/>
              </a:rPr>
              <a:t>	(</a:t>
            </a:r>
            <a:r>
              <a:rPr sz="1400" i="1" spc="-5" dirty="0">
                <a:latin typeface="Verdana"/>
                <a:cs typeface="Verdana"/>
              </a:rPr>
              <a:t>identify </a:t>
            </a:r>
            <a:r>
              <a:rPr sz="1400" i="1" dirty="0">
                <a:latin typeface="Verdana"/>
                <a:cs typeface="Verdana"/>
              </a:rPr>
              <a:t>which semester </a:t>
            </a:r>
            <a:r>
              <a:rPr sz="1400" i="1" spc="-5" dirty="0">
                <a:latin typeface="Verdana"/>
                <a:cs typeface="Verdana"/>
              </a:rPr>
              <a:t>and year you will </a:t>
            </a:r>
            <a:r>
              <a:rPr sz="1400" i="1" dirty="0">
                <a:latin typeface="Verdana"/>
                <a:cs typeface="Verdana"/>
              </a:rPr>
              <a:t>begin </a:t>
            </a:r>
            <a:r>
              <a:rPr sz="1400" i="1" spc="-5" dirty="0">
                <a:latin typeface="Verdana"/>
                <a:cs typeface="Verdana"/>
              </a:rPr>
              <a:t>your field education  </a:t>
            </a:r>
            <a:r>
              <a:rPr sz="1400" i="1" dirty="0">
                <a:latin typeface="Verdana"/>
                <a:cs typeface="Verdana"/>
              </a:rPr>
              <a:t>experience, i.e.. Summer </a:t>
            </a:r>
            <a:r>
              <a:rPr sz="1400" i="1" spc="-5" dirty="0">
                <a:latin typeface="Verdana"/>
                <a:cs typeface="Verdana"/>
              </a:rPr>
              <a:t>2017, Fall, 2017, </a:t>
            </a:r>
            <a:r>
              <a:rPr sz="1400" i="1" dirty="0">
                <a:latin typeface="Verdana"/>
                <a:cs typeface="Verdana"/>
              </a:rPr>
              <a:t>Spring </a:t>
            </a:r>
            <a:r>
              <a:rPr sz="1400" i="1" spc="-5" dirty="0">
                <a:latin typeface="Verdana"/>
                <a:cs typeface="Verdana"/>
              </a:rPr>
              <a:t>2018, Fall</a:t>
            </a:r>
            <a:r>
              <a:rPr sz="1400" i="1" spc="-60" dirty="0">
                <a:latin typeface="Verdana"/>
                <a:cs typeface="Verdana"/>
              </a:rPr>
              <a:t> </a:t>
            </a:r>
            <a:r>
              <a:rPr sz="1400" i="1" spc="-5" dirty="0">
                <a:latin typeface="Verdana"/>
                <a:cs typeface="Verdana"/>
              </a:rPr>
              <a:t>2018</a:t>
            </a:r>
            <a:r>
              <a:rPr sz="1600" spc="-5" dirty="0">
                <a:latin typeface="Verdana"/>
                <a:cs typeface="Verdana"/>
              </a:rPr>
              <a:t>).</a:t>
            </a:r>
            <a:endParaRPr sz="1600">
              <a:latin typeface="Verdana"/>
              <a:cs typeface="Verdana"/>
            </a:endParaRPr>
          </a:p>
          <a:p>
            <a:pPr>
              <a:lnSpc>
                <a:spcPct val="100000"/>
              </a:lnSpc>
              <a:spcBef>
                <a:spcPts val="5"/>
              </a:spcBef>
            </a:pPr>
            <a:endParaRPr sz="2000">
              <a:latin typeface="Times New Roman"/>
              <a:cs typeface="Times New Roman"/>
            </a:endParaRPr>
          </a:p>
          <a:p>
            <a:pPr marL="12700" marR="325120">
              <a:lnSpc>
                <a:spcPct val="100000"/>
              </a:lnSpc>
            </a:pPr>
            <a:r>
              <a:rPr sz="1600" spc="-5" dirty="0">
                <a:latin typeface="Verdana"/>
                <a:cs typeface="Verdana"/>
              </a:rPr>
              <a:t>I am </a:t>
            </a:r>
            <a:r>
              <a:rPr sz="1600" spc="-10" dirty="0">
                <a:latin typeface="Verdana"/>
                <a:cs typeface="Verdana"/>
              </a:rPr>
              <a:t>interested in scheduling </a:t>
            </a:r>
            <a:r>
              <a:rPr sz="1600" spc="-5" dirty="0">
                <a:latin typeface="Verdana"/>
                <a:cs typeface="Verdana"/>
              </a:rPr>
              <a:t>an </a:t>
            </a:r>
            <a:r>
              <a:rPr sz="1600" spc="-10" dirty="0">
                <a:latin typeface="Verdana"/>
                <a:cs typeface="Verdana"/>
              </a:rPr>
              <a:t>interview with your </a:t>
            </a:r>
            <a:r>
              <a:rPr sz="1600" spc="-5" dirty="0">
                <a:latin typeface="Verdana"/>
                <a:cs typeface="Verdana"/>
              </a:rPr>
              <a:t>or </a:t>
            </a:r>
            <a:r>
              <a:rPr sz="1600" spc="-10" dirty="0">
                <a:latin typeface="Verdana"/>
                <a:cs typeface="Verdana"/>
              </a:rPr>
              <a:t>the designated  representative </a:t>
            </a:r>
            <a:r>
              <a:rPr sz="1600" spc="-5" dirty="0">
                <a:latin typeface="Verdana"/>
                <a:cs typeface="Verdana"/>
              </a:rPr>
              <a:t>for </a:t>
            </a:r>
            <a:r>
              <a:rPr sz="1600" spc="-10" dirty="0">
                <a:latin typeface="Verdana"/>
                <a:cs typeface="Verdana"/>
              </a:rPr>
              <a:t>your </a:t>
            </a:r>
            <a:r>
              <a:rPr sz="1600" spc="-5" dirty="0">
                <a:latin typeface="Verdana"/>
                <a:cs typeface="Verdana"/>
              </a:rPr>
              <a:t>organization to </a:t>
            </a:r>
            <a:r>
              <a:rPr sz="1600" spc="-10" dirty="0">
                <a:latin typeface="Verdana"/>
                <a:cs typeface="Verdana"/>
              </a:rPr>
              <a:t>discuss the possibility </a:t>
            </a:r>
            <a:r>
              <a:rPr sz="1600" spc="-5" dirty="0">
                <a:latin typeface="Verdana"/>
                <a:cs typeface="Verdana"/>
              </a:rPr>
              <a:t>of </a:t>
            </a:r>
            <a:r>
              <a:rPr sz="1600" spc="-10" dirty="0">
                <a:latin typeface="Verdana"/>
                <a:cs typeface="Verdana"/>
              </a:rPr>
              <a:t>securing </a:t>
            </a:r>
            <a:r>
              <a:rPr sz="1600" spc="-5" dirty="0">
                <a:latin typeface="Verdana"/>
                <a:cs typeface="Verdana"/>
              </a:rPr>
              <a:t>a  </a:t>
            </a:r>
            <a:r>
              <a:rPr sz="1600" spc="-10" dirty="0">
                <a:latin typeface="Verdana"/>
                <a:cs typeface="Verdana"/>
              </a:rPr>
              <a:t>field placement (internship) with your </a:t>
            </a:r>
            <a:r>
              <a:rPr sz="1600" spc="-5" dirty="0">
                <a:latin typeface="Verdana"/>
                <a:cs typeface="Verdana"/>
              </a:rPr>
              <a:t>organization. I am </a:t>
            </a:r>
            <a:r>
              <a:rPr sz="1600" spc="-10" dirty="0">
                <a:latin typeface="Verdana"/>
                <a:cs typeface="Verdana"/>
              </a:rPr>
              <a:t>required </a:t>
            </a:r>
            <a:r>
              <a:rPr sz="1600" spc="-5" dirty="0">
                <a:latin typeface="Verdana"/>
                <a:cs typeface="Verdana"/>
              </a:rPr>
              <a:t>to</a:t>
            </a:r>
            <a:r>
              <a:rPr sz="1600" spc="365" dirty="0">
                <a:latin typeface="Verdana"/>
                <a:cs typeface="Verdana"/>
              </a:rPr>
              <a:t> </a:t>
            </a:r>
            <a:r>
              <a:rPr sz="1600" spc="-10" dirty="0">
                <a:latin typeface="Verdana"/>
                <a:cs typeface="Verdana"/>
              </a:rPr>
              <a:t>spend</a:t>
            </a:r>
            <a:endParaRPr sz="1600">
              <a:latin typeface="Verdana"/>
              <a:cs typeface="Verdana"/>
            </a:endParaRPr>
          </a:p>
          <a:p>
            <a:pPr marL="12700" marR="483870" algn="just">
              <a:lnSpc>
                <a:spcPct val="100000"/>
              </a:lnSpc>
              <a:tabLst>
                <a:tab pos="7124700" algn="l"/>
              </a:tabLst>
            </a:pPr>
            <a:r>
              <a:rPr sz="1600" u="sng" spc="-5" dirty="0">
                <a:uFill>
                  <a:solidFill>
                    <a:srgbClr val="000000"/>
                  </a:solidFill>
                </a:uFill>
                <a:latin typeface="Verdana"/>
                <a:cs typeface="Verdana"/>
              </a:rPr>
              <a:t>        </a:t>
            </a:r>
            <a:r>
              <a:rPr sz="1600" u="sng" spc="30" dirty="0">
                <a:uFill>
                  <a:solidFill>
                    <a:srgbClr val="000000"/>
                  </a:solidFill>
                </a:uFill>
                <a:latin typeface="Verdana"/>
                <a:cs typeface="Verdana"/>
              </a:rPr>
              <a:t> </a:t>
            </a:r>
            <a:r>
              <a:rPr sz="1600" spc="-30" dirty="0">
                <a:latin typeface="Verdana"/>
                <a:cs typeface="Verdana"/>
              </a:rPr>
              <a:t> </a:t>
            </a:r>
            <a:r>
              <a:rPr sz="1600" spc="-5" dirty="0">
                <a:latin typeface="Verdana"/>
                <a:cs typeface="Verdana"/>
              </a:rPr>
              <a:t>hours per </a:t>
            </a:r>
            <a:r>
              <a:rPr sz="1600" spc="-10" dirty="0">
                <a:latin typeface="Verdana"/>
                <a:cs typeface="Verdana"/>
              </a:rPr>
              <a:t>week in </a:t>
            </a:r>
            <a:r>
              <a:rPr sz="1600" spc="-15" dirty="0">
                <a:latin typeface="Verdana"/>
                <a:cs typeface="Verdana"/>
              </a:rPr>
              <a:t>my </a:t>
            </a:r>
            <a:r>
              <a:rPr sz="1600" spc="-10" dirty="0">
                <a:latin typeface="Verdana"/>
                <a:cs typeface="Verdana"/>
              </a:rPr>
              <a:t>field placement with </a:t>
            </a:r>
            <a:r>
              <a:rPr sz="1600" spc="-5" dirty="0">
                <a:latin typeface="Verdana"/>
                <a:cs typeface="Verdana"/>
              </a:rPr>
              <a:t>a</a:t>
            </a:r>
            <a:r>
              <a:rPr sz="1600" spc="290" dirty="0">
                <a:latin typeface="Verdana"/>
                <a:cs typeface="Verdana"/>
              </a:rPr>
              <a:t> </a:t>
            </a:r>
            <a:r>
              <a:rPr sz="1600" spc="-5" dirty="0">
                <a:latin typeface="Verdana"/>
                <a:cs typeface="Verdana"/>
              </a:rPr>
              <a:t>total</a:t>
            </a:r>
            <a:r>
              <a:rPr sz="1600" spc="15" dirty="0">
                <a:latin typeface="Verdana"/>
                <a:cs typeface="Verdana"/>
              </a:rPr>
              <a:t> </a:t>
            </a:r>
            <a:r>
              <a:rPr sz="1600" spc="-5" dirty="0">
                <a:latin typeface="Verdana"/>
                <a:cs typeface="Verdana"/>
              </a:rPr>
              <a:t>of</a:t>
            </a:r>
            <a:r>
              <a:rPr sz="1600" u="sng" spc="-5" dirty="0">
                <a:uFill>
                  <a:solidFill>
                    <a:srgbClr val="000000"/>
                  </a:solidFill>
                </a:uFill>
                <a:latin typeface="Verdana"/>
                <a:cs typeface="Verdana"/>
              </a:rPr>
              <a:t> 	</a:t>
            </a:r>
            <a:r>
              <a:rPr sz="1600" spc="-5" dirty="0">
                <a:latin typeface="Verdana"/>
                <a:cs typeface="Verdana"/>
              </a:rPr>
              <a:t>per  </a:t>
            </a:r>
            <a:r>
              <a:rPr sz="1600" spc="-10" dirty="0">
                <a:latin typeface="Verdana"/>
                <a:cs typeface="Verdana"/>
              </a:rPr>
              <a:t>semester </a:t>
            </a:r>
            <a:r>
              <a:rPr sz="1600" spc="-5" dirty="0">
                <a:latin typeface="Verdana"/>
                <a:cs typeface="Verdana"/>
              </a:rPr>
              <a:t>(</a:t>
            </a:r>
            <a:r>
              <a:rPr sz="1400" i="1" spc="-5" dirty="0">
                <a:latin typeface="Verdana"/>
                <a:cs typeface="Verdana"/>
              </a:rPr>
              <a:t>insert applicable information: </a:t>
            </a:r>
            <a:r>
              <a:rPr sz="1400" i="1" dirty="0">
                <a:latin typeface="Verdana"/>
                <a:cs typeface="Verdana"/>
              </a:rPr>
              <a:t>15 hours per week </a:t>
            </a:r>
            <a:r>
              <a:rPr sz="1400" i="1" spc="-5" dirty="0">
                <a:latin typeface="Verdana"/>
                <a:cs typeface="Verdana"/>
              </a:rPr>
              <a:t>/225 </a:t>
            </a:r>
            <a:r>
              <a:rPr sz="1400" i="1" dirty="0">
                <a:latin typeface="Verdana"/>
                <a:cs typeface="Verdana"/>
              </a:rPr>
              <a:t>hours for </a:t>
            </a:r>
            <a:r>
              <a:rPr sz="1400" i="1" spc="-5" dirty="0">
                <a:latin typeface="Verdana"/>
                <a:cs typeface="Verdana"/>
              </a:rPr>
              <a:t>fall and  </a:t>
            </a:r>
            <a:r>
              <a:rPr sz="1400" i="1" dirty="0">
                <a:latin typeface="Verdana"/>
                <a:cs typeface="Verdana"/>
              </a:rPr>
              <a:t>spring or 22.5 hours/17.5 hours for 10 weeks </a:t>
            </a:r>
            <a:r>
              <a:rPr sz="1400" i="1" spc="-5" dirty="0">
                <a:latin typeface="Verdana"/>
                <a:cs typeface="Verdana"/>
              </a:rPr>
              <a:t>in the </a:t>
            </a:r>
            <a:r>
              <a:rPr sz="1400" i="1" dirty="0">
                <a:latin typeface="Verdana"/>
                <a:cs typeface="Verdana"/>
              </a:rPr>
              <a:t>summer/225</a:t>
            </a:r>
            <a:r>
              <a:rPr sz="1400" i="1" spc="-180" dirty="0">
                <a:latin typeface="Verdana"/>
                <a:cs typeface="Verdana"/>
              </a:rPr>
              <a:t> </a:t>
            </a:r>
            <a:r>
              <a:rPr sz="1400" i="1" dirty="0">
                <a:latin typeface="Verdana"/>
                <a:cs typeface="Verdana"/>
              </a:rPr>
              <a:t>hours.</a:t>
            </a:r>
            <a:endParaRPr sz="1400">
              <a:latin typeface="Verdana"/>
              <a:cs typeface="Verdana"/>
            </a:endParaRPr>
          </a:p>
          <a:p>
            <a:pPr marL="12700" marR="5080">
              <a:lnSpc>
                <a:spcPct val="100000"/>
              </a:lnSpc>
              <a:spcBef>
                <a:spcPts val="380"/>
              </a:spcBef>
              <a:tabLst>
                <a:tab pos="6710045" algn="l"/>
              </a:tabLst>
            </a:pPr>
            <a:r>
              <a:rPr sz="1600" spc="-5" dirty="0">
                <a:latin typeface="Verdana"/>
                <a:cs typeface="Verdana"/>
              </a:rPr>
              <a:t>I look forward to an </a:t>
            </a:r>
            <a:r>
              <a:rPr sz="1600" spc="-10" dirty="0">
                <a:latin typeface="Verdana"/>
                <a:cs typeface="Verdana"/>
              </a:rPr>
              <a:t>opportunity </a:t>
            </a:r>
            <a:r>
              <a:rPr sz="1600" spc="-5" dirty="0">
                <a:latin typeface="Verdana"/>
                <a:cs typeface="Verdana"/>
              </a:rPr>
              <a:t>to </a:t>
            </a:r>
            <a:r>
              <a:rPr sz="1600" spc="-10" dirty="0">
                <a:latin typeface="Verdana"/>
                <a:cs typeface="Verdana"/>
              </a:rPr>
              <a:t>discuss in </a:t>
            </a:r>
            <a:r>
              <a:rPr sz="1600" spc="-5" dirty="0">
                <a:latin typeface="Verdana"/>
                <a:cs typeface="Verdana"/>
              </a:rPr>
              <a:t>more depth </a:t>
            </a:r>
            <a:r>
              <a:rPr sz="1600" spc="-10" dirty="0">
                <a:latin typeface="Verdana"/>
                <a:cs typeface="Verdana"/>
              </a:rPr>
              <a:t>the alignment </a:t>
            </a:r>
            <a:r>
              <a:rPr sz="1600" spc="-5" dirty="0">
                <a:latin typeface="Verdana"/>
                <a:cs typeface="Verdana"/>
              </a:rPr>
              <a:t>of </a:t>
            </a:r>
            <a:r>
              <a:rPr sz="1600" spc="-15" dirty="0">
                <a:latin typeface="Verdana"/>
                <a:cs typeface="Verdana"/>
              </a:rPr>
              <a:t>my  </a:t>
            </a:r>
            <a:r>
              <a:rPr sz="1600" spc="-5" dirty="0">
                <a:latin typeface="Verdana"/>
                <a:cs typeface="Verdana"/>
              </a:rPr>
              <a:t>background and </a:t>
            </a:r>
            <a:r>
              <a:rPr sz="1600" spc="-10" dirty="0">
                <a:latin typeface="Verdana"/>
                <a:cs typeface="Verdana"/>
              </a:rPr>
              <a:t>interests with the mission </a:t>
            </a:r>
            <a:r>
              <a:rPr sz="1600" spc="-5" dirty="0">
                <a:latin typeface="Verdana"/>
                <a:cs typeface="Verdana"/>
              </a:rPr>
              <a:t>of</a:t>
            </a:r>
            <a:r>
              <a:rPr sz="1600" spc="275" dirty="0">
                <a:latin typeface="Verdana"/>
                <a:cs typeface="Verdana"/>
              </a:rPr>
              <a:t> </a:t>
            </a:r>
            <a:r>
              <a:rPr sz="1600" spc="-10" dirty="0">
                <a:latin typeface="Verdana"/>
                <a:cs typeface="Verdana"/>
              </a:rPr>
              <a:t>your</a:t>
            </a:r>
            <a:r>
              <a:rPr sz="1600" spc="30" dirty="0">
                <a:latin typeface="Verdana"/>
                <a:cs typeface="Verdana"/>
              </a:rPr>
              <a:t> </a:t>
            </a:r>
            <a:r>
              <a:rPr sz="1600" spc="-5" dirty="0">
                <a:latin typeface="Verdana"/>
                <a:cs typeface="Verdana"/>
              </a:rPr>
              <a:t>organization.	I look  forward to </a:t>
            </a:r>
            <a:r>
              <a:rPr sz="1600" spc="-10" dirty="0">
                <a:latin typeface="Verdana"/>
                <a:cs typeface="Verdana"/>
              </a:rPr>
              <a:t>meeting you </a:t>
            </a:r>
            <a:r>
              <a:rPr sz="1600" spc="-5" dirty="0">
                <a:latin typeface="Verdana"/>
                <a:cs typeface="Verdana"/>
              </a:rPr>
              <a:t>and </a:t>
            </a:r>
            <a:r>
              <a:rPr sz="1600" spc="-10" dirty="0">
                <a:latin typeface="Verdana"/>
                <a:cs typeface="Verdana"/>
              </a:rPr>
              <a:t>learning </a:t>
            </a:r>
            <a:r>
              <a:rPr sz="1600" spc="-5" dirty="0">
                <a:latin typeface="Verdana"/>
                <a:cs typeface="Verdana"/>
              </a:rPr>
              <a:t>more about </a:t>
            </a:r>
            <a:r>
              <a:rPr sz="1600" spc="-10" dirty="0">
                <a:latin typeface="Verdana"/>
                <a:cs typeface="Verdana"/>
              </a:rPr>
              <a:t>the </a:t>
            </a:r>
            <a:r>
              <a:rPr sz="1600" spc="-5" dirty="0">
                <a:latin typeface="Verdana"/>
                <a:cs typeface="Verdana"/>
              </a:rPr>
              <a:t>role and </a:t>
            </a:r>
            <a:r>
              <a:rPr sz="1600" spc="-10" dirty="0">
                <a:latin typeface="Verdana"/>
                <a:cs typeface="Verdana"/>
              </a:rPr>
              <a:t>impact </a:t>
            </a:r>
            <a:r>
              <a:rPr sz="1600" spc="-5" dirty="0">
                <a:latin typeface="Verdana"/>
                <a:cs typeface="Verdana"/>
              </a:rPr>
              <a:t>of </a:t>
            </a:r>
            <a:r>
              <a:rPr sz="1600" spc="-10" dirty="0">
                <a:latin typeface="Verdana"/>
                <a:cs typeface="Verdana"/>
              </a:rPr>
              <a:t>your  </a:t>
            </a:r>
            <a:r>
              <a:rPr sz="1600" spc="-5" dirty="0">
                <a:latin typeface="Verdana"/>
                <a:cs typeface="Verdana"/>
              </a:rPr>
              <a:t>organization on our </a:t>
            </a:r>
            <a:r>
              <a:rPr sz="1600" spc="-10" dirty="0">
                <a:latin typeface="Verdana"/>
                <a:cs typeface="Verdana"/>
              </a:rPr>
              <a:t>families </a:t>
            </a:r>
            <a:r>
              <a:rPr sz="1600" spc="-5" dirty="0">
                <a:latin typeface="Verdana"/>
                <a:cs typeface="Verdana"/>
              </a:rPr>
              <a:t>and</a:t>
            </a:r>
            <a:r>
              <a:rPr sz="1600" spc="125" dirty="0">
                <a:latin typeface="Verdana"/>
                <a:cs typeface="Verdana"/>
              </a:rPr>
              <a:t> </a:t>
            </a:r>
            <a:r>
              <a:rPr sz="1600" spc="-10" dirty="0">
                <a:latin typeface="Verdana"/>
                <a:cs typeface="Verdana"/>
              </a:rPr>
              <a:t>communities.</a:t>
            </a:r>
            <a:endParaRPr sz="1600">
              <a:latin typeface="Verdana"/>
              <a:cs typeface="Verdana"/>
            </a:endParaRPr>
          </a:p>
          <a:p>
            <a:pPr>
              <a:lnSpc>
                <a:spcPct val="100000"/>
              </a:lnSpc>
              <a:spcBef>
                <a:spcPts val="5"/>
              </a:spcBef>
            </a:pPr>
            <a:endParaRPr sz="1750">
              <a:latin typeface="Times New Roman"/>
              <a:cs typeface="Times New Roman"/>
            </a:endParaRPr>
          </a:p>
          <a:p>
            <a:pPr marL="12700">
              <a:lnSpc>
                <a:spcPct val="100000"/>
              </a:lnSpc>
            </a:pPr>
            <a:r>
              <a:rPr sz="1600" spc="-25" dirty="0">
                <a:latin typeface="Verdana"/>
                <a:cs typeface="Verdana"/>
              </a:rPr>
              <a:t>Sincerely,</a:t>
            </a:r>
            <a:endParaRPr sz="1600">
              <a:latin typeface="Verdana"/>
              <a:cs typeface="Verdana"/>
            </a:endParaRPr>
          </a:p>
          <a:p>
            <a:pPr marL="12700">
              <a:lnSpc>
                <a:spcPct val="100000"/>
              </a:lnSpc>
            </a:pPr>
            <a:r>
              <a:rPr sz="1600" spc="-5" dirty="0">
                <a:latin typeface="Verdana"/>
                <a:cs typeface="Verdana"/>
              </a:rPr>
              <a:t>Sam </a:t>
            </a:r>
            <a:r>
              <a:rPr sz="1600" spc="-45" dirty="0">
                <a:latin typeface="Verdana"/>
                <a:cs typeface="Verdana"/>
              </a:rPr>
              <a:t>Super, </a:t>
            </a:r>
            <a:r>
              <a:rPr sz="1600" spc="-15" dirty="0">
                <a:latin typeface="Verdana"/>
                <a:cs typeface="Verdana"/>
              </a:rPr>
              <a:t>UA </a:t>
            </a:r>
            <a:r>
              <a:rPr sz="1600" spc="-5" dirty="0">
                <a:latin typeface="Verdana"/>
                <a:cs typeface="Verdana"/>
              </a:rPr>
              <a:t>School of Social </a:t>
            </a:r>
            <a:r>
              <a:rPr sz="1600" spc="-25" dirty="0">
                <a:latin typeface="Verdana"/>
                <a:cs typeface="Verdana"/>
              </a:rPr>
              <a:t>Work </a:t>
            </a:r>
            <a:r>
              <a:rPr sz="1600" spc="-10" dirty="0">
                <a:latin typeface="Verdana"/>
                <a:cs typeface="Verdana"/>
              </a:rPr>
              <a:t>Undergraduate</a:t>
            </a:r>
            <a:r>
              <a:rPr sz="1600" spc="295" dirty="0">
                <a:latin typeface="Verdana"/>
                <a:cs typeface="Verdana"/>
              </a:rPr>
              <a:t> </a:t>
            </a:r>
            <a:r>
              <a:rPr sz="1600" spc="-10" dirty="0">
                <a:latin typeface="Verdana"/>
                <a:cs typeface="Verdana"/>
              </a:rPr>
              <a:t>Student</a:t>
            </a:r>
            <a:endParaRPr sz="1600">
              <a:latin typeface="Verdana"/>
              <a:cs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192"/>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96217" y="219386"/>
            <a:ext cx="5412740" cy="6207125"/>
          </a:xfrm>
          <a:prstGeom prst="rect">
            <a:avLst/>
          </a:prstGeom>
        </p:spPr>
        <p:txBody>
          <a:bodyPr vert="horz" wrap="square" lIns="0" tIns="12700" rIns="0" bIns="0" rtlCol="0">
            <a:spAutoFit/>
          </a:bodyPr>
          <a:lstStyle/>
          <a:p>
            <a:pPr marL="1938020">
              <a:lnSpc>
                <a:spcPct val="100000"/>
              </a:lnSpc>
              <a:spcBef>
                <a:spcPts val="100"/>
              </a:spcBef>
            </a:pPr>
            <a:r>
              <a:rPr sz="1800" spc="-5" dirty="0">
                <a:latin typeface="Calibri"/>
                <a:cs typeface="Calibri"/>
              </a:rPr>
              <a:t>Field </a:t>
            </a:r>
            <a:r>
              <a:rPr sz="1800" spc="-10" dirty="0">
                <a:latin typeface="Calibri"/>
                <a:cs typeface="Calibri"/>
              </a:rPr>
              <a:t>Education Procedure-</a:t>
            </a:r>
            <a:r>
              <a:rPr sz="1800" spc="-5" dirty="0">
                <a:latin typeface="Calibri"/>
                <a:cs typeface="Calibri"/>
              </a:rPr>
              <a:t> processes</a:t>
            </a:r>
            <a:endParaRPr sz="1800">
              <a:latin typeface="Calibri"/>
              <a:cs typeface="Calibri"/>
            </a:endParaRPr>
          </a:p>
          <a:p>
            <a:pPr>
              <a:lnSpc>
                <a:spcPct val="100000"/>
              </a:lnSpc>
              <a:spcBef>
                <a:spcPts val="30"/>
              </a:spcBef>
            </a:pPr>
            <a:endParaRPr sz="2100">
              <a:latin typeface="Times New Roman"/>
              <a:cs typeface="Times New Roman"/>
            </a:endParaRPr>
          </a:p>
          <a:p>
            <a:pPr marL="353695" marR="1291590" indent="-340995">
              <a:lnSpc>
                <a:spcPct val="100000"/>
              </a:lnSpc>
              <a:buFont typeface="Arial"/>
              <a:buChar char="•"/>
              <a:tabLst>
                <a:tab pos="353695" algn="l"/>
                <a:tab pos="354330" algn="l"/>
              </a:tabLst>
            </a:pPr>
            <a:r>
              <a:rPr sz="1800" b="1" spc="-5" dirty="0">
                <a:latin typeface="Verdana"/>
                <a:cs typeface="Verdana"/>
              </a:rPr>
              <a:t>Check organization’s website  to </a:t>
            </a:r>
            <a:r>
              <a:rPr sz="1800" b="1" dirty="0">
                <a:latin typeface="Verdana"/>
                <a:cs typeface="Verdana"/>
              </a:rPr>
              <a:t>ensure </a:t>
            </a:r>
            <a:r>
              <a:rPr sz="1800" b="1" spc="-5" dirty="0">
                <a:latin typeface="Verdana"/>
                <a:cs typeface="Verdana"/>
              </a:rPr>
              <a:t>familiarity with  mission statement and  programs offered by the  agency you are </a:t>
            </a:r>
            <a:r>
              <a:rPr sz="1800" b="1" dirty="0">
                <a:latin typeface="Verdana"/>
                <a:cs typeface="Verdana"/>
              </a:rPr>
              <a:t>interested,  </a:t>
            </a:r>
            <a:r>
              <a:rPr sz="1800" b="1" spc="-5" dirty="0">
                <a:latin typeface="Verdana"/>
                <a:cs typeface="Verdana"/>
              </a:rPr>
              <a:t>prior to your scheduled  interview.</a:t>
            </a:r>
            <a:endParaRPr sz="1800">
              <a:latin typeface="Verdana"/>
              <a:cs typeface="Verdana"/>
            </a:endParaRPr>
          </a:p>
          <a:p>
            <a:pPr marL="353695" marR="1178560" indent="-340995">
              <a:lnSpc>
                <a:spcPct val="100000"/>
              </a:lnSpc>
              <a:spcBef>
                <a:spcPts val="434"/>
              </a:spcBef>
              <a:buFont typeface="Arial"/>
              <a:buChar char="•"/>
              <a:tabLst>
                <a:tab pos="353695" algn="l"/>
                <a:tab pos="354330" algn="l"/>
                <a:tab pos="2987040" algn="l"/>
              </a:tabLst>
            </a:pPr>
            <a:r>
              <a:rPr sz="1800" b="1" dirty="0">
                <a:latin typeface="Verdana"/>
                <a:cs typeface="Verdana"/>
              </a:rPr>
              <a:t>Check </a:t>
            </a:r>
            <a:r>
              <a:rPr sz="1800" b="1" spc="-5" dirty="0">
                <a:latin typeface="Verdana"/>
                <a:cs typeface="Verdana"/>
              </a:rPr>
              <a:t>your </a:t>
            </a:r>
            <a:r>
              <a:rPr sz="1800" b="1" spc="-10" dirty="0">
                <a:latin typeface="Verdana"/>
                <a:cs typeface="Verdana"/>
              </a:rPr>
              <a:t>voice </a:t>
            </a:r>
            <a:r>
              <a:rPr sz="1800" b="1" spc="-5" dirty="0">
                <a:latin typeface="Verdana"/>
                <a:cs typeface="Verdana"/>
              </a:rPr>
              <a:t>message on  your cell and home  phone…confirm the  professional tone. </a:t>
            </a:r>
            <a:r>
              <a:rPr sz="1800" b="1" spc="-5" dirty="0">
                <a:solidFill>
                  <a:srgbClr val="002060"/>
                </a:solidFill>
                <a:latin typeface="Verdana"/>
                <a:cs typeface="Verdana"/>
              </a:rPr>
              <a:t>Would your  great-grandmother	think the  tone, the music, the words  </a:t>
            </a:r>
            <a:r>
              <a:rPr sz="1800" b="1" dirty="0">
                <a:solidFill>
                  <a:srgbClr val="002060"/>
                </a:solidFill>
                <a:latin typeface="Verdana"/>
                <a:cs typeface="Verdana"/>
              </a:rPr>
              <a:t>were</a:t>
            </a:r>
            <a:r>
              <a:rPr sz="1800" b="1" spc="-5" dirty="0">
                <a:solidFill>
                  <a:srgbClr val="002060"/>
                </a:solidFill>
                <a:latin typeface="Verdana"/>
                <a:cs typeface="Verdana"/>
              </a:rPr>
              <a:t> </a:t>
            </a:r>
            <a:r>
              <a:rPr sz="1800" b="1" dirty="0">
                <a:solidFill>
                  <a:srgbClr val="002060"/>
                </a:solidFill>
                <a:latin typeface="Verdana"/>
                <a:cs typeface="Verdana"/>
              </a:rPr>
              <a:t>respectable?</a:t>
            </a:r>
            <a:endParaRPr sz="1800">
              <a:latin typeface="Verdana"/>
              <a:cs typeface="Verdana"/>
            </a:endParaRPr>
          </a:p>
          <a:p>
            <a:pPr marL="353695" marR="1268730" indent="-340995">
              <a:lnSpc>
                <a:spcPct val="100000"/>
              </a:lnSpc>
              <a:spcBef>
                <a:spcPts val="430"/>
              </a:spcBef>
              <a:buFont typeface="Arial"/>
              <a:buChar char="•"/>
              <a:tabLst>
                <a:tab pos="353695" algn="l"/>
                <a:tab pos="354330" algn="l"/>
              </a:tabLst>
            </a:pPr>
            <a:r>
              <a:rPr sz="1800" b="1" spc="-5" dirty="0">
                <a:latin typeface="Verdana"/>
                <a:cs typeface="Verdana"/>
              </a:rPr>
              <a:t>Identify your “interview  wardrobe”- simplicity is safe.  Take </a:t>
            </a:r>
            <a:r>
              <a:rPr sz="1800" b="1" dirty="0">
                <a:latin typeface="Verdana"/>
                <a:cs typeface="Verdana"/>
              </a:rPr>
              <a:t>a </a:t>
            </a:r>
            <a:r>
              <a:rPr sz="1800" b="1" spc="-5" dirty="0">
                <a:latin typeface="Verdana"/>
                <a:cs typeface="Verdana"/>
              </a:rPr>
              <a:t>look at yourself in the  </a:t>
            </a:r>
            <a:r>
              <a:rPr sz="1800" b="1" dirty="0">
                <a:latin typeface="Verdana"/>
                <a:cs typeface="Verdana"/>
              </a:rPr>
              <a:t>mirror- </a:t>
            </a:r>
            <a:r>
              <a:rPr sz="1800" b="1" spc="-5" dirty="0">
                <a:latin typeface="Verdana"/>
                <a:cs typeface="Verdana"/>
              </a:rPr>
              <a:t>minimize any  distractions- </a:t>
            </a:r>
            <a:r>
              <a:rPr sz="1800" b="1" spc="-5" dirty="0">
                <a:solidFill>
                  <a:srgbClr val="002060"/>
                </a:solidFill>
                <a:latin typeface="Verdana"/>
                <a:cs typeface="Verdana"/>
              </a:rPr>
              <a:t>What could be a  potential</a:t>
            </a:r>
            <a:r>
              <a:rPr sz="1800" b="1" spc="10" dirty="0">
                <a:solidFill>
                  <a:srgbClr val="002060"/>
                </a:solidFill>
                <a:latin typeface="Verdana"/>
                <a:cs typeface="Verdana"/>
              </a:rPr>
              <a:t> </a:t>
            </a:r>
            <a:r>
              <a:rPr sz="1800" b="1" spc="-5" dirty="0">
                <a:solidFill>
                  <a:srgbClr val="002060"/>
                </a:solidFill>
                <a:latin typeface="Verdana"/>
                <a:cs typeface="Verdana"/>
              </a:rPr>
              <a:t>distraction?</a:t>
            </a:r>
            <a:endParaRPr sz="1800">
              <a:latin typeface="Verdana"/>
              <a:cs typeface="Verdana"/>
            </a:endParaRPr>
          </a:p>
        </p:txBody>
      </p:sp>
      <p:sp>
        <p:nvSpPr>
          <p:cNvPr id="4" name="object 4"/>
          <p:cNvSpPr/>
          <p:nvPr/>
        </p:nvSpPr>
        <p:spPr>
          <a:xfrm>
            <a:off x="4715255" y="3822191"/>
            <a:ext cx="4035551" cy="192328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86883" y="1063752"/>
            <a:ext cx="3892295" cy="178003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192"/>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96217" y="773615"/>
            <a:ext cx="4232275" cy="3390900"/>
          </a:xfrm>
          <a:prstGeom prst="rect">
            <a:avLst/>
          </a:prstGeom>
        </p:spPr>
        <p:txBody>
          <a:bodyPr vert="horz" wrap="square" lIns="0" tIns="12700" rIns="0" bIns="0" rtlCol="0">
            <a:spAutoFit/>
          </a:bodyPr>
          <a:lstStyle/>
          <a:p>
            <a:pPr marL="353695" marR="57785" indent="-340995" algn="just">
              <a:lnSpc>
                <a:spcPct val="100000"/>
              </a:lnSpc>
              <a:spcBef>
                <a:spcPts val="100"/>
              </a:spcBef>
              <a:buFont typeface="Arial"/>
              <a:buChar char="•"/>
              <a:tabLst>
                <a:tab pos="354330" algn="l"/>
              </a:tabLst>
            </a:pPr>
            <a:r>
              <a:rPr sz="2400" dirty="0">
                <a:latin typeface="Calibri"/>
                <a:cs typeface="Calibri"/>
              </a:rPr>
              <a:t>Be </a:t>
            </a:r>
            <a:r>
              <a:rPr sz="2400" spc="-10" dirty="0">
                <a:latin typeface="Calibri"/>
                <a:cs typeface="Calibri"/>
              </a:rPr>
              <a:t>prepared </a:t>
            </a:r>
            <a:r>
              <a:rPr sz="2400" spc="-15" dirty="0">
                <a:latin typeface="Calibri"/>
                <a:cs typeface="Calibri"/>
              </a:rPr>
              <a:t>to </a:t>
            </a:r>
            <a:r>
              <a:rPr sz="2400" spc="-5" dirty="0">
                <a:latin typeface="Calibri"/>
                <a:cs typeface="Calibri"/>
              </a:rPr>
              <a:t>smile </a:t>
            </a:r>
            <a:r>
              <a:rPr sz="2400" dirty="0">
                <a:latin typeface="Calibri"/>
                <a:cs typeface="Calibri"/>
              </a:rPr>
              <a:t>– </a:t>
            </a:r>
            <a:r>
              <a:rPr sz="2400" spc="-70" dirty="0">
                <a:latin typeface="Calibri"/>
                <a:cs typeface="Calibri"/>
              </a:rPr>
              <a:t>You </a:t>
            </a:r>
            <a:r>
              <a:rPr sz="2400" spc="-15" dirty="0">
                <a:latin typeface="Calibri"/>
                <a:cs typeface="Calibri"/>
              </a:rPr>
              <a:t>are  </a:t>
            </a:r>
            <a:r>
              <a:rPr sz="2400" spc="-10" dirty="0">
                <a:latin typeface="Calibri"/>
                <a:cs typeface="Calibri"/>
              </a:rPr>
              <a:t>sooooo </a:t>
            </a:r>
            <a:r>
              <a:rPr sz="2400" spc="-5" dirty="0">
                <a:latin typeface="Calibri"/>
                <a:cs typeface="Calibri"/>
              </a:rPr>
              <a:t>close </a:t>
            </a:r>
            <a:r>
              <a:rPr sz="2400" spc="-15" dirty="0">
                <a:latin typeface="Calibri"/>
                <a:cs typeface="Calibri"/>
              </a:rPr>
              <a:t>to </a:t>
            </a:r>
            <a:r>
              <a:rPr sz="2400" spc="-5" dirty="0">
                <a:latin typeface="Calibri"/>
                <a:cs typeface="Calibri"/>
              </a:rPr>
              <a:t>achieving </a:t>
            </a:r>
            <a:r>
              <a:rPr sz="2400" spc="-10" dirty="0">
                <a:latin typeface="Calibri"/>
                <a:cs typeface="Calibri"/>
              </a:rPr>
              <a:t>your  dream…your</a:t>
            </a:r>
            <a:r>
              <a:rPr sz="2400" spc="-20" dirty="0">
                <a:latin typeface="Calibri"/>
                <a:cs typeface="Calibri"/>
              </a:rPr>
              <a:t> </a:t>
            </a:r>
            <a:r>
              <a:rPr sz="2400" spc="-5" dirty="0">
                <a:latin typeface="Calibri"/>
                <a:cs typeface="Calibri"/>
              </a:rPr>
              <a:t>goal.</a:t>
            </a:r>
            <a:endParaRPr sz="2400">
              <a:latin typeface="Calibri"/>
              <a:cs typeface="Calibri"/>
            </a:endParaRPr>
          </a:p>
          <a:p>
            <a:pPr marL="353695" marR="5080" indent="-340995">
              <a:lnSpc>
                <a:spcPct val="100000"/>
              </a:lnSpc>
              <a:spcBef>
                <a:spcPts val="575"/>
              </a:spcBef>
              <a:buFont typeface="Arial"/>
              <a:buChar char="•"/>
              <a:tabLst>
                <a:tab pos="353695" algn="l"/>
                <a:tab pos="354330" algn="l"/>
              </a:tabLst>
            </a:pPr>
            <a:r>
              <a:rPr sz="2400" spc="-5" dirty="0">
                <a:latin typeface="Calibri"/>
                <a:cs typeface="Calibri"/>
              </a:rPr>
              <a:t>Think about </a:t>
            </a:r>
            <a:r>
              <a:rPr sz="2400" dirty="0">
                <a:latin typeface="Calibri"/>
                <a:cs typeface="Calibri"/>
              </a:rPr>
              <a:t>all </a:t>
            </a:r>
            <a:r>
              <a:rPr sz="2400" spc="-10" dirty="0">
                <a:latin typeface="Calibri"/>
                <a:cs typeface="Calibri"/>
              </a:rPr>
              <a:t>you </a:t>
            </a:r>
            <a:r>
              <a:rPr sz="2400" spc="-20" dirty="0">
                <a:latin typeface="Calibri"/>
                <a:cs typeface="Calibri"/>
              </a:rPr>
              <a:t>have  </a:t>
            </a:r>
            <a:r>
              <a:rPr sz="2400" spc="-5" dirty="0">
                <a:latin typeface="Calibri"/>
                <a:cs typeface="Calibri"/>
              </a:rPr>
              <a:t>achieved </a:t>
            </a:r>
            <a:r>
              <a:rPr sz="2400" spc="-15" dirty="0">
                <a:latin typeface="Calibri"/>
                <a:cs typeface="Calibri"/>
              </a:rPr>
              <a:t>to get to </a:t>
            </a:r>
            <a:r>
              <a:rPr sz="2400" dirty="0">
                <a:latin typeface="Calibri"/>
                <a:cs typeface="Calibri"/>
              </a:rPr>
              <a:t>this</a:t>
            </a:r>
            <a:r>
              <a:rPr sz="2400" spc="-90" dirty="0">
                <a:latin typeface="Calibri"/>
                <a:cs typeface="Calibri"/>
              </a:rPr>
              <a:t> </a:t>
            </a:r>
            <a:r>
              <a:rPr sz="2400" spc="-5" dirty="0">
                <a:latin typeface="Calibri"/>
                <a:cs typeface="Calibri"/>
              </a:rPr>
              <a:t>moment  and be </a:t>
            </a:r>
            <a:r>
              <a:rPr sz="2400" spc="-10" dirty="0">
                <a:latin typeface="Calibri"/>
                <a:cs typeface="Calibri"/>
              </a:rPr>
              <a:t>prepared </a:t>
            </a:r>
            <a:r>
              <a:rPr sz="2400" spc="-15" dirty="0">
                <a:latin typeface="Calibri"/>
                <a:cs typeface="Calibri"/>
              </a:rPr>
              <a:t>to </a:t>
            </a:r>
            <a:r>
              <a:rPr sz="2400" spc="-10" dirty="0">
                <a:latin typeface="Calibri"/>
                <a:cs typeface="Calibri"/>
              </a:rPr>
              <a:t>give </a:t>
            </a:r>
            <a:r>
              <a:rPr sz="2400" dirty="0">
                <a:latin typeface="Calibri"/>
                <a:cs typeface="Calibri"/>
              </a:rPr>
              <a:t>the  </a:t>
            </a:r>
            <a:r>
              <a:rPr sz="2400" spc="-10" dirty="0">
                <a:latin typeface="Calibri"/>
                <a:cs typeface="Calibri"/>
              </a:rPr>
              <a:t>interviewer </a:t>
            </a:r>
            <a:r>
              <a:rPr sz="2400" dirty="0">
                <a:latin typeface="Calibri"/>
                <a:cs typeface="Calibri"/>
              </a:rPr>
              <a:t>a </a:t>
            </a:r>
            <a:r>
              <a:rPr sz="2400" spc="-10" dirty="0">
                <a:latin typeface="Calibri"/>
                <a:cs typeface="Calibri"/>
              </a:rPr>
              <a:t>reason </a:t>
            </a:r>
            <a:r>
              <a:rPr sz="2400" spc="-15" dirty="0">
                <a:latin typeface="Calibri"/>
                <a:cs typeface="Calibri"/>
              </a:rPr>
              <a:t>to </a:t>
            </a:r>
            <a:r>
              <a:rPr sz="2400" spc="-5" dirty="0">
                <a:latin typeface="Calibri"/>
                <a:cs typeface="Calibri"/>
              </a:rPr>
              <a:t>think  they should </a:t>
            </a:r>
            <a:r>
              <a:rPr sz="2400" dirty="0">
                <a:latin typeface="Calibri"/>
                <a:cs typeface="Calibri"/>
              </a:rPr>
              <a:t>place </a:t>
            </a:r>
            <a:r>
              <a:rPr sz="2400" spc="-10" dirty="0">
                <a:latin typeface="Calibri"/>
                <a:cs typeface="Calibri"/>
              </a:rPr>
              <a:t>you </a:t>
            </a:r>
            <a:r>
              <a:rPr sz="2400" dirty="0">
                <a:latin typeface="Calibri"/>
                <a:cs typeface="Calibri"/>
              </a:rPr>
              <a:t>in a  </a:t>
            </a:r>
            <a:r>
              <a:rPr sz="2400" spc="-15" dirty="0">
                <a:latin typeface="Calibri"/>
                <a:cs typeface="Calibri"/>
              </a:rPr>
              <a:t>toothpaste </a:t>
            </a:r>
            <a:r>
              <a:rPr sz="2400" spc="-10" dirty="0">
                <a:latin typeface="Calibri"/>
                <a:cs typeface="Calibri"/>
              </a:rPr>
              <a:t>commercial</a:t>
            </a:r>
            <a:r>
              <a:rPr sz="2400" spc="-50" dirty="0">
                <a:latin typeface="Calibri"/>
                <a:cs typeface="Calibri"/>
              </a:rPr>
              <a:t> </a:t>
            </a:r>
            <a:r>
              <a:rPr sz="2400" dirty="0">
                <a:latin typeface="Calibri"/>
                <a:cs typeface="Calibri"/>
              </a:rPr>
              <a:t>(smile).</a:t>
            </a:r>
            <a:endParaRPr sz="2400">
              <a:latin typeface="Calibri"/>
              <a:cs typeface="Calibri"/>
            </a:endParaRPr>
          </a:p>
        </p:txBody>
      </p:sp>
      <p:sp>
        <p:nvSpPr>
          <p:cNvPr id="4" name="object 4"/>
          <p:cNvSpPr txBox="1">
            <a:spLocks noGrp="1"/>
          </p:cNvSpPr>
          <p:nvPr>
            <p:ph type="title"/>
          </p:nvPr>
        </p:nvSpPr>
        <p:spPr>
          <a:xfrm>
            <a:off x="2221864" y="111887"/>
            <a:ext cx="3248660" cy="513715"/>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000000"/>
                </a:solidFill>
                <a:latin typeface="Calibri"/>
                <a:cs typeface="Calibri"/>
              </a:rPr>
              <a:t>Student</a:t>
            </a:r>
            <a:r>
              <a:rPr sz="3200" spc="-65" dirty="0">
                <a:solidFill>
                  <a:srgbClr val="000000"/>
                </a:solidFill>
                <a:latin typeface="Calibri"/>
                <a:cs typeface="Calibri"/>
              </a:rPr>
              <a:t> </a:t>
            </a:r>
            <a:r>
              <a:rPr sz="3200" spc="-15" dirty="0">
                <a:solidFill>
                  <a:srgbClr val="000000"/>
                </a:solidFill>
                <a:latin typeface="Calibri"/>
                <a:cs typeface="Calibri"/>
              </a:rPr>
              <a:t>Reminders</a:t>
            </a:r>
            <a:endParaRPr sz="3200">
              <a:latin typeface="Calibri"/>
              <a:cs typeface="Calibri"/>
            </a:endParaRPr>
          </a:p>
        </p:txBody>
      </p:sp>
      <p:sp>
        <p:nvSpPr>
          <p:cNvPr id="5" name="object 5"/>
          <p:cNvSpPr/>
          <p:nvPr/>
        </p:nvSpPr>
        <p:spPr>
          <a:xfrm>
            <a:off x="4668012" y="1158240"/>
            <a:ext cx="4066031" cy="512521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4705" y="1295400"/>
            <a:ext cx="7514590" cy="1400810"/>
          </a:xfrm>
          <a:prstGeom prst="rect">
            <a:avLst/>
          </a:prstGeom>
        </p:spPr>
        <p:txBody>
          <a:bodyPr vert="horz" wrap="square" lIns="0" tIns="174625" rIns="0" bIns="0" rtlCol="0">
            <a:spAutoFit/>
          </a:bodyPr>
          <a:lstStyle/>
          <a:p>
            <a:pPr algn="ctr">
              <a:lnSpc>
                <a:spcPct val="100000"/>
              </a:lnSpc>
              <a:spcBef>
                <a:spcPts val="1375"/>
              </a:spcBef>
            </a:pPr>
            <a:r>
              <a:rPr spc="-5" dirty="0"/>
              <a:t>Social Work</a:t>
            </a:r>
            <a:r>
              <a:rPr spc="-20" dirty="0"/>
              <a:t> </a:t>
            </a:r>
            <a:r>
              <a:rPr spc="-5" dirty="0"/>
              <a:t>Discipline</a:t>
            </a:r>
          </a:p>
          <a:p>
            <a:pPr algn="ctr">
              <a:lnSpc>
                <a:spcPct val="100000"/>
              </a:lnSpc>
              <a:spcBef>
                <a:spcPts val="910"/>
              </a:spcBef>
            </a:pPr>
            <a:r>
              <a:rPr sz="3000" spc="-5" dirty="0">
                <a:solidFill>
                  <a:srgbClr val="000000"/>
                </a:solidFill>
              </a:rPr>
              <a:t>Signature Pedagogy is Field</a:t>
            </a:r>
            <a:r>
              <a:rPr sz="3000" spc="-20" dirty="0">
                <a:solidFill>
                  <a:srgbClr val="000000"/>
                </a:solidFill>
              </a:rPr>
              <a:t> </a:t>
            </a:r>
            <a:r>
              <a:rPr sz="3000" spc="-5" dirty="0">
                <a:solidFill>
                  <a:srgbClr val="000000"/>
                </a:solidFill>
              </a:rPr>
              <a:t>Education</a:t>
            </a:r>
            <a:endParaRPr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28" y="1141990"/>
            <a:ext cx="5892800" cy="513715"/>
          </a:xfrm>
          <a:prstGeom prst="rect">
            <a:avLst/>
          </a:prstGeom>
        </p:spPr>
        <p:txBody>
          <a:bodyPr vert="horz" wrap="square" lIns="0" tIns="13335" rIns="0" bIns="0" rtlCol="0">
            <a:spAutoFit/>
          </a:bodyPr>
          <a:lstStyle/>
          <a:p>
            <a:pPr marL="12700">
              <a:lnSpc>
                <a:spcPct val="100000"/>
              </a:lnSpc>
              <a:spcBef>
                <a:spcPts val="105"/>
              </a:spcBef>
            </a:pPr>
            <a:r>
              <a:rPr sz="3200" spc="-5" dirty="0"/>
              <a:t>You </a:t>
            </a:r>
            <a:r>
              <a:rPr sz="3200" dirty="0"/>
              <a:t>are </a:t>
            </a:r>
            <a:r>
              <a:rPr sz="3200" spc="-5" dirty="0"/>
              <a:t>unknown…for</a:t>
            </a:r>
            <a:r>
              <a:rPr sz="3200" spc="-35" dirty="0"/>
              <a:t> </a:t>
            </a:r>
            <a:r>
              <a:rPr sz="3200" spc="-5" dirty="0"/>
              <a:t>now!</a:t>
            </a:r>
            <a:endParaRPr sz="3200"/>
          </a:p>
        </p:txBody>
      </p:sp>
      <p:sp>
        <p:nvSpPr>
          <p:cNvPr id="4" name="object 4"/>
          <p:cNvSpPr/>
          <p:nvPr/>
        </p:nvSpPr>
        <p:spPr>
          <a:xfrm>
            <a:off x="798576" y="1933955"/>
            <a:ext cx="6775703" cy="439064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6217" y="773615"/>
            <a:ext cx="4162425" cy="3902710"/>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libri"/>
                <a:cs typeface="Calibri"/>
              </a:rPr>
              <a:t>Interview</a:t>
            </a:r>
            <a:r>
              <a:rPr sz="2400" b="1" spc="-15" dirty="0">
                <a:latin typeface="Calibri"/>
                <a:cs typeface="Calibri"/>
              </a:rPr>
              <a:t> questions/statements</a:t>
            </a:r>
            <a:endParaRPr sz="2400">
              <a:latin typeface="Calibri"/>
              <a:cs typeface="Calibri"/>
            </a:endParaRPr>
          </a:p>
          <a:p>
            <a:pPr>
              <a:lnSpc>
                <a:spcPct val="100000"/>
              </a:lnSpc>
              <a:spcBef>
                <a:spcPts val="5"/>
              </a:spcBef>
            </a:pPr>
            <a:endParaRPr sz="3500">
              <a:latin typeface="Times New Roman"/>
              <a:cs typeface="Times New Roman"/>
            </a:endParaRPr>
          </a:p>
          <a:p>
            <a:pPr marL="355600" marR="132080" indent="-342900">
              <a:lnSpc>
                <a:spcPct val="100000"/>
              </a:lnSpc>
              <a:buAutoNum type="arabicPeriod"/>
              <a:tabLst>
                <a:tab pos="355600" algn="l"/>
              </a:tabLst>
            </a:pPr>
            <a:r>
              <a:rPr sz="2400" b="1" dirty="0">
                <a:latin typeface="Calibri"/>
                <a:cs typeface="Calibri"/>
              </a:rPr>
              <a:t>How </a:t>
            </a:r>
            <a:r>
              <a:rPr sz="2400" b="1" spc="-5" dirty="0">
                <a:latin typeface="Calibri"/>
                <a:cs typeface="Calibri"/>
              </a:rPr>
              <a:t>can </a:t>
            </a:r>
            <a:r>
              <a:rPr sz="2400" b="1" dirty="0">
                <a:latin typeface="Calibri"/>
                <a:cs typeface="Calibri"/>
              </a:rPr>
              <a:t>I </a:t>
            </a:r>
            <a:r>
              <a:rPr sz="2400" b="1" spc="-5" dirty="0">
                <a:latin typeface="Calibri"/>
                <a:cs typeface="Calibri"/>
              </a:rPr>
              <a:t>(the learner)</a:t>
            </a:r>
            <a:r>
              <a:rPr sz="2400" b="1" spc="-80" dirty="0">
                <a:latin typeface="Calibri"/>
                <a:cs typeface="Calibri"/>
              </a:rPr>
              <a:t> </a:t>
            </a:r>
            <a:r>
              <a:rPr sz="2400" b="1" spc="-5" dirty="0">
                <a:latin typeface="Calibri"/>
                <a:cs typeface="Calibri"/>
              </a:rPr>
              <a:t>assist  </a:t>
            </a:r>
            <a:r>
              <a:rPr sz="2400" b="1" spc="-10" dirty="0">
                <a:latin typeface="Calibri"/>
                <a:cs typeface="Calibri"/>
              </a:rPr>
              <a:t>your </a:t>
            </a:r>
            <a:r>
              <a:rPr sz="2400" b="1" spc="-5" dirty="0">
                <a:latin typeface="Calibri"/>
                <a:cs typeface="Calibri"/>
              </a:rPr>
              <a:t>agency in achieving its  mission</a:t>
            </a:r>
            <a:r>
              <a:rPr sz="2400" b="1" spc="-25" dirty="0">
                <a:latin typeface="Calibri"/>
                <a:cs typeface="Calibri"/>
              </a:rPr>
              <a:t> </a:t>
            </a:r>
            <a:r>
              <a:rPr sz="2400" b="1" spc="-15" dirty="0">
                <a:latin typeface="Calibri"/>
                <a:cs typeface="Calibri"/>
              </a:rPr>
              <a:t>statement?</a:t>
            </a:r>
            <a:endParaRPr sz="2400">
              <a:latin typeface="Calibri"/>
              <a:cs typeface="Calibri"/>
            </a:endParaRPr>
          </a:p>
          <a:p>
            <a:pPr marL="355600" marR="5080" indent="-342900">
              <a:lnSpc>
                <a:spcPct val="100000"/>
              </a:lnSpc>
              <a:spcBef>
                <a:spcPts val="575"/>
              </a:spcBef>
              <a:buAutoNum type="arabicPeriod"/>
              <a:tabLst>
                <a:tab pos="355600" algn="l"/>
              </a:tabLst>
            </a:pPr>
            <a:r>
              <a:rPr sz="2400" b="1" spc="-5" dirty="0">
                <a:latin typeface="Calibri"/>
                <a:cs typeface="Calibri"/>
              </a:rPr>
              <a:t>Please describe specific  opportunities </a:t>
            </a:r>
            <a:r>
              <a:rPr sz="2400" b="1" dirty="0">
                <a:latin typeface="Calibri"/>
                <a:cs typeface="Calibri"/>
              </a:rPr>
              <a:t>I </a:t>
            </a:r>
            <a:r>
              <a:rPr sz="2400" b="1" spc="-5" dirty="0">
                <a:latin typeface="Calibri"/>
                <a:cs typeface="Calibri"/>
              </a:rPr>
              <a:t>will </a:t>
            </a:r>
            <a:r>
              <a:rPr sz="2400" b="1" spc="-15" dirty="0">
                <a:latin typeface="Calibri"/>
                <a:cs typeface="Calibri"/>
              </a:rPr>
              <a:t>have </a:t>
            </a:r>
            <a:r>
              <a:rPr sz="2400" b="1" dirty="0">
                <a:latin typeface="Calibri"/>
                <a:cs typeface="Calibri"/>
              </a:rPr>
              <a:t>as an  </a:t>
            </a:r>
            <a:r>
              <a:rPr sz="2400" b="1" spc="-15" dirty="0">
                <a:latin typeface="Calibri"/>
                <a:cs typeface="Calibri"/>
              </a:rPr>
              <a:t>intern to </a:t>
            </a:r>
            <a:r>
              <a:rPr sz="2400" b="1" spc="-5" dirty="0">
                <a:latin typeface="Calibri"/>
                <a:cs typeface="Calibri"/>
              </a:rPr>
              <a:t>develop </a:t>
            </a:r>
            <a:r>
              <a:rPr sz="2400" b="1" spc="-10" dirty="0">
                <a:latin typeface="Calibri"/>
                <a:cs typeface="Calibri"/>
              </a:rPr>
              <a:t>four core  </a:t>
            </a:r>
            <a:r>
              <a:rPr sz="2400" b="1" spc="-5" dirty="0">
                <a:latin typeface="Calibri"/>
                <a:cs typeface="Calibri"/>
              </a:rPr>
              <a:t>areas: </a:t>
            </a:r>
            <a:r>
              <a:rPr sz="2400" b="1" spc="-10" dirty="0">
                <a:solidFill>
                  <a:srgbClr val="002060"/>
                </a:solidFill>
                <a:latin typeface="Calibri"/>
                <a:cs typeface="Calibri"/>
              </a:rPr>
              <a:t>Engage</a:t>
            </a:r>
            <a:r>
              <a:rPr sz="2400" b="1" spc="-10" dirty="0">
                <a:latin typeface="Calibri"/>
                <a:cs typeface="Calibri"/>
              </a:rPr>
              <a:t>, </a:t>
            </a:r>
            <a:r>
              <a:rPr sz="2400" b="1" dirty="0">
                <a:solidFill>
                  <a:srgbClr val="002060"/>
                </a:solidFill>
                <a:latin typeface="Calibri"/>
                <a:cs typeface="Calibri"/>
              </a:rPr>
              <a:t>Assess</a:t>
            </a:r>
            <a:r>
              <a:rPr sz="2400" b="1" dirty="0">
                <a:latin typeface="Calibri"/>
                <a:cs typeface="Calibri"/>
              </a:rPr>
              <a:t>, </a:t>
            </a:r>
            <a:r>
              <a:rPr sz="2400" b="1" dirty="0">
                <a:solidFill>
                  <a:srgbClr val="002060"/>
                </a:solidFill>
                <a:latin typeface="Calibri"/>
                <a:cs typeface="Calibri"/>
              </a:rPr>
              <a:t> </a:t>
            </a:r>
            <a:r>
              <a:rPr sz="2400" b="1" spc="-10" dirty="0">
                <a:solidFill>
                  <a:srgbClr val="002060"/>
                </a:solidFill>
                <a:latin typeface="Calibri"/>
                <a:cs typeface="Calibri"/>
              </a:rPr>
              <a:t>Intervene</a:t>
            </a:r>
            <a:r>
              <a:rPr sz="2400" b="1" spc="-10" dirty="0">
                <a:latin typeface="Calibri"/>
                <a:cs typeface="Calibri"/>
              </a:rPr>
              <a:t>, </a:t>
            </a:r>
            <a:r>
              <a:rPr sz="2400" b="1" spc="-5" dirty="0">
                <a:latin typeface="Calibri"/>
                <a:cs typeface="Calibri"/>
              </a:rPr>
              <a:t>and</a:t>
            </a:r>
            <a:r>
              <a:rPr sz="2400" b="1" dirty="0">
                <a:latin typeface="Calibri"/>
                <a:cs typeface="Calibri"/>
              </a:rPr>
              <a:t> </a:t>
            </a:r>
            <a:r>
              <a:rPr sz="2400" b="1" spc="-20" dirty="0">
                <a:solidFill>
                  <a:srgbClr val="002060"/>
                </a:solidFill>
                <a:latin typeface="Calibri"/>
                <a:cs typeface="Calibri"/>
              </a:rPr>
              <a:t>Evaluate</a:t>
            </a:r>
            <a:endParaRPr sz="2400">
              <a:latin typeface="Calibri"/>
              <a:cs typeface="Calibri"/>
            </a:endParaRPr>
          </a:p>
        </p:txBody>
      </p:sp>
      <p:sp>
        <p:nvSpPr>
          <p:cNvPr id="3" name="object 3"/>
          <p:cNvSpPr txBox="1"/>
          <p:nvPr/>
        </p:nvSpPr>
        <p:spPr>
          <a:xfrm>
            <a:off x="4650590" y="1212527"/>
            <a:ext cx="4131310" cy="3025140"/>
          </a:xfrm>
          <a:prstGeom prst="rect">
            <a:avLst/>
          </a:prstGeom>
        </p:spPr>
        <p:txBody>
          <a:bodyPr vert="horz" wrap="square" lIns="0" tIns="12700" rIns="0" bIns="0" rtlCol="0">
            <a:spAutoFit/>
          </a:bodyPr>
          <a:lstStyle/>
          <a:p>
            <a:pPr marL="355600" marR="5080" indent="-342900">
              <a:lnSpc>
                <a:spcPct val="100000"/>
              </a:lnSpc>
              <a:spcBef>
                <a:spcPts val="100"/>
              </a:spcBef>
              <a:buAutoNum type="arabicPeriod"/>
              <a:tabLst>
                <a:tab pos="355600" algn="l"/>
              </a:tabLst>
            </a:pPr>
            <a:r>
              <a:rPr sz="2400" b="1" spc="-5" dirty="0">
                <a:latin typeface="Calibri"/>
                <a:cs typeface="Calibri"/>
              </a:rPr>
              <a:t>The </a:t>
            </a:r>
            <a:r>
              <a:rPr sz="2400" b="1" dirty="0">
                <a:latin typeface="Calibri"/>
                <a:cs typeface="Calibri"/>
              </a:rPr>
              <a:t>School of Social </a:t>
            </a:r>
            <a:r>
              <a:rPr sz="2400" b="1" spc="-25" dirty="0">
                <a:latin typeface="Calibri"/>
                <a:cs typeface="Calibri"/>
              </a:rPr>
              <a:t>Work  </a:t>
            </a:r>
            <a:r>
              <a:rPr sz="2400" b="1" spc="-10" dirty="0">
                <a:latin typeface="Calibri"/>
                <a:cs typeface="Calibri"/>
              </a:rPr>
              <a:t>requires </a:t>
            </a:r>
            <a:r>
              <a:rPr sz="2400" b="1" dirty="0">
                <a:latin typeface="Calibri"/>
                <a:cs typeface="Calibri"/>
              </a:rPr>
              <a:t>a </a:t>
            </a:r>
            <a:r>
              <a:rPr sz="2400" b="1" spc="-5" dirty="0">
                <a:latin typeface="Calibri"/>
                <a:cs typeface="Calibri"/>
              </a:rPr>
              <a:t>minimum </a:t>
            </a:r>
            <a:r>
              <a:rPr sz="2400" b="1" dirty="0">
                <a:latin typeface="Calibri"/>
                <a:cs typeface="Calibri"/>
              </a:rPr>
              <a:t>of one  </a:t>
            </a:r>
            <a:r>
              <a:rPr sz="2400" b="1" spc="-5" dirty="0">
                <a:latin typeface="Calibri"/>
                <a:cs typeface="Calibri"/>
              </a:rPr>
              <a:t>hour </a:t>
            </a:r>
            <a:r>
              <a:rPr sz="2400" b="1" dirty="0">
                <a:latin typeface="Calibri"/>
                <a:cs typeface="Calibri"/>
              </a:rPr>
              <a:t>of </a:t>
            </a:r>
            <a:r>
              <a:rPr sz="2400" b="1" spc="-10" dirty="0">
                <a:latin typeface="Calibri"/>
                <a:cs typeface="Calibri"/>
              </a:rPr>
              <a:t>weekly </a:t>
            </a:r>
            <a:r>
              <a:rPr sz="2400" b="1" dirty="0">
                <a:latin typeface="Calibri"/>
                <a:cs typeface="Calibri"/>
              </a:rPr>
              <a:t>supervision, </a:t>
            </a:r>
            <a:r>
              <a:rPr sz="2400" b="1" spc="-5" dirty="0">
                <a:latin typeface="Calibri"/>
                <a:cs typeface="Calibri"/>
              </a:rPr>
              <a:t>is  this </a:t>
            </a:r>
            <a:r>
              <a:rPr sz="2400" b="1" spc="-10" dirty="0">
                <a:latin typeface="Calibri"/>
                <a:cs typeface="Calibri"/>
              </a:rPr>
              <a:t>feasible </a:t>
            </a:r>
            <a:r>
              <a:rPr sz="2400" b="1" spc="-15" dirty="0">
                <a:latin typeface="Calibri"/>
                <a:cs typeface="Calibri"/>
              </a:rPr>
              <a:t>at </a:t>
            </a:r>
            <a:r>
              <a:rPr sz="2400" b="1" spc="-5" dirty="0">
                <a:latin typeface="Calibri"/>
                <a:cs typeface="Calibri"/>
              </a:rPr>
              <a:t>this  </a:t>
            </a:r>
            <a:r>
              <a:rPr sz="2400" b="1" spc="-15" dirty="0">
                <a:latin typeface="Calibri"/>
                <a:cs typeface="Calibri"/>
              </a:rPr>
              <a:t>organization?</a:t>
            </a:r>
            <a:endParaRPr sz="2400" dirty="0">
              <a:latin typeface="Calibri"/>
              <a:cs typeface="Calibri"/>
            </a:endParaRPr>
          </a:p>
          <a:p>
            <a:pPr marL="355600" marR="220345" indent="-342900">
              <a:lnSpc>
                <a:spcPct val="100000"/>
              </a:lnSpc>
              <a:spcBef>
                <a:spcPts val="575"/>
              </a:spcBef>
              <a:buAutoNum type="arabicPeriod"/>
              <a:tabLst>
                <a:tab pos="356235" algn="l"/>
              </a:tabLst>
            </a:pPr>
            <a:r>
              <a:rPr sz="2400" b="1" spc="-5" dirty="0">
                <a:latin typeface="Calibri"/>
                <a:cs typeface="Calibri"/>
              </a:rPr>
              <a:t>Please describe </a:t>
            </a:r>
            <a:r>
              <a:rPr sz="2400" b="1" spc="-10" dirty="0">
                <a:latin typeface="Calibri"/>
                <a:cs typeface="Calibri"/>
              </a:rPr>
              <a:t>your </a:t>
            </a:r>
            <a:r>
              <a:rPr sz="2400" b="1" spc="-5" dirty="0">
                <a:latin typeface="Calibri"/>
                <a:cs typeface="Calibri"/>
              </a:rPr>
              <a:t>“ideal”  </a:t>
            </a:r>
            <a:r>
              <a:rPr sz="2400" b="1" spc="-15" dirty="0">
                <a:latin typeface="Calibri"/>
                <a:cs typeface="Calibri"/>
              </a:rPr>
              <a:t>Undergraduate </a:t>
            </a:r>
            <a:r>
              <a:rPr sz="2400" b="1" dirty="0">
                <a:latin typeface="Calibri"/>
                <a:cs typeface="Calibri"/>
              </a:rPr>
              <a:t>social </a:t>
            </a:r>
            <a:r>
              <a:rPr sz="2400" b="1" spc="-5" dirty="0">
                <a:latin typeface="Calibri"/>
                <a:cs typeface="Calibri"/>
              </a:rPr>
              <a:t>work  </a:t>
            </a:r>
            <a:r>
              <a:rPr sz="2400" b="1" spc="-15" dirty="0">
                <a:latin typeface="Calibri"/>
                <a:cs typeface="Calibri"/>
              </a:rPr>
              <a:t>intern</a:t>
            </a:r>
            <a:endParaRPr sz="2400" dirty="0">
              <a:latin typeface="Calibri"/>
              <a:cs typeface="Calibri"/>
            </a:endParaRPr>
          </a:p>
        </p:txBody>
      </p:sp>
      <p:sp>
        <p:nvSpPr>
          <p:cNvPr id="4" name="object 4"/>
          <p:cNvSpPr txBox="1">
            <a:spLocks noGrp="1"/>
          </p:cNvSpPr>
          <p:nvPr>
            <p:ph type="title"/>
          </p:nvPr>
        </p:nvSpPr>
        <p:spPr>
          <a:xfrm>
            <a:off x="2221864" y="52770"/>
            <a:ext cx="6323330"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0000"/>
                </a:solidFill>
                <a:latin typeface="Calibri"/>
                <a:cs typeface="Calibri"/>
              </a:rPr>
              <a:t>Learner driven </a:t>
            </a:r>
            <a:r>
              <a:rPr sz="2000" spc="-10" dirty="0">
                <a:solidFill>
                  <a:srgbClr val="000000"/>
                </a:solidFill>
                <a:latin typeface="Calibri"/>
                <a:cs typeface="Calibri"/>
              </a:rPr>
              <a:t>interview </a:t>
            </a:r>
            <a:r>
              <a:rPr sz="2000" spc="-5" dirty="0">
                <a:solidFill>
                  <a:srgbClr val="000000"/>
                </a:solidFill>
                <a:latin typeface="Calibri"/>
                <a:cs typeface="Calibri"/>
              </a:rPr>
              <a:t>questions/ </a:t>
            </a:r>
            <a:r>
              <a:rPr sz="2000" spc="-15" dirty="0">
                <a:solidFill>
                  <a:srgbClr val="000000"/>
                </a:solidFill>
                <a:latin typeface="Calibri"/>
                <a:cs typeface="Calibri"/>
              </a:rPr>
              <a:t>exploratory</a:t>
            </a:r>
            <a:r>
              <a:rPr sz="2000" spc="35" dirty="0">
                <a:solidFill>
                  <a:srgbClr val="000000"/>
                </a:solidFill>
                <a:latin typeface="Calibri"/>
                <a:cs typeface="Calibri"/>
              </a:rPr>
              <a:t> </a:t>
            </a:r>
            <a:r>
              <a:rPr sz="2000" spc="-15" dirty="0">
                <a:solidFill>
                  <a:srgbClr val="000000"/>
                </a:solidFill>
                <a:latin typeface="Calibri"/>
                <a:cs typeface="Calibri"/>
              </a:rPr>
              <a:t>statements</a:t>
            </a:r>
            <a:endParaRPr sz="2000">
              <a:latin typeface="Calibri"/>
              <a:cs typeface="Calibri"/>
            </a:endParaRPr>
          </a:p>
        </p:txBody>
      </p:sp>
      <p:sp>
        <p:nvSpPr>
          <p:cNvPr id="5" name="object 5"/>
          <p:cNvSpPr/>
          <p:nvPr/>
        </p:nvSpPr>
        <p:spPr>
          <a:xfrm>
            <a:off x="3779520" y="4346460"/>
            <a:ext cx="3398519" cy="166724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9621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953499" cy="666456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28" y="1041977"/>
            <a:ext cx="2698115" cy="513715"/>
          </a:xfrm>
          <a:prstGeom prst="rect">
            <a:avLst/>
          </a:prstGeom>
        </p:spPr>
        <p:txBody>
          <a:bodyPr vert="horz" wrap="square" lIns="0" tIns="13335" rIns="0" bIns="0" rtlCol="0">
            <a:spAutoFit/>
          </a:bodyPr>
          <a:lstStyle/>
          <a:p>
            <a:pPr marL="12700">
              <a:lnSpc>
                <a:spcPct val="100000"/>
              </a:lnSpc>
              <a:spcBef>
                <a:spcPts val="105"/>
              </a:spcBef>
            </a:pPr>
            <a:r>
              <a:rPr sz="3200" spc="-5" dirty="0"/>
              <a:t>Social</a:t>
            </a:r>
            <a:r>
              <a:rPr sz="3200" spc="-50" dirty="0"/>
              <a:t> </a:t>
            </a:r>
            <a:r>
              <a:rPr sz="3200" spc="-5" dirty="0"/>
              <a:t>Media</a:t>
            </a:r>
            <a:endParaRPr sz="3200"/>
          </a:p>
        </p:txBody>
      </p:sp>
      <p:sp>
        <p:nvSpPr>
          <p:cNvPr id="4" name="object 4"/>
          <p:cNvSpPr txBox="1"/>
          <p:nvPr/>
        </p:nvSpPr>
        <p:spPr>
          <a:xfrm>
            <a:off x="126353" y="2007228"/>
            <a:ext cx="3693160" cy="3439795"/>
          </a:xfrm>
          <a:prstGeom prst="rect">
            <a:avLst/>
          </a:prstGeom>
        </p:spPr>
        <p:txBody>
          <a:bodyPr vert="horz" wrap="square" lIns="0" tIns="12065" rIns="0" bIns="0" rtlCol="0">
            <a:spAutoFit/>
          </a:bodyPr>
          <a:lstStyle/>
          <a:p>
            <a:pPr marL="12700" marR="5080">
              <a:lnSpc>
                <a:spcPct val="100000"/>
              </a:lnSpc>
              <a:spcBef>
                <a:spcPts val="95"/>
              </a:spcBef>
              <a:tabLst>
                <a:tab pos="1070610" algn="l"/>
              </a:tabLst>
            </a:pPr>
            <a:r>
              <a:rPr sz="2800" b="1" spc="-5" dirty="0">
                <a:latin typeface="Calibri"/>
                <a:cs typeface="Calibri"/>
              </a:rPr>
              <a:t>Check all social </a:t>
            </a:r>
            <a:r>
              <a:rPr sz="2800" b="1" spc="-10" dirty="0">
                <a:latin typeface="Calibri"/>
                <a:cs typeface="Calibri"/>
              </a:rPr>
              <a:t>media  accounts and confirm  </a:t>
            </a:r>
            <a:r>
              <a:rPr sz="2800" b="1" spc="-15" dirty="0">
                <a:latin typeface="Calibri"/>
                <a:cs typeface="Calibri"/>
              </a:rPr>
              <a:t>your </a:t>
            </a:r>
            <a:r>
              <a:rPr sz="2800" b="1" spc="-10" dirty="0">
                <a:latin typeface="Calibri"/>
                <a:cs typeface="Calibri"/>
              </a:rPr>
              <a:t>account </a:t>
            </a:r>
            <a:r>
              <a:rPr sz="2800" b="1" spc="-15" dirty="0">
                <a:latin typeface="Calibri"/>
                <a:cs typeface="Calibri"/>
              </a:rPr>
              <a:t>reflects </a:t>
            </a:r>
            <a:r>
              <a:rPr sz="2800" b="1" spc="-10" dirty="0">
                <a:latin typeface="Calibri"/>
                <a:cs typeface="Calibri"/>
              </a:rPr>
              <a:t>the  image	that </a:t>
            </a:r>
            <a:r>
              <a:rPr sz="2800" b="1" spc="-15" dirty="0">
                <a:latin typeface="Calibri"/>
                <a:cs typeface="Calibri"/>
              </a:rPr>
              <a:t>would  </a:t>
            </a:r>
            <a:r>
              <a:rPr sz="2800" b="1" spc="-20" dirty="0">
                <a:latin typeface="Calibri"/>
                <a:cs typeface="Calibri"/>
              </a:rPr>
              <a:t>encourage </a:t>
            </a:r>
            <a:r>
              <a:rPr sz="2800" b="1" spc="-5" dirty="0">
                <a:latin typeface="Calibri"/>
                <a:cs typeface="Calibri"/>
              </a:rPr>
              <a:t>an  </a:t>
            </a:r>
            <a:r>
              <a:rPr sz="2800" b="1" spc="-20" dirty="0">
                <a:latin typeface="Calibri"/>
                <a:cs typeface="Calibri"/>
              </a:rPr>
              <a:t>organization </a:t>
            </a:r>
            <a:r>
              <a:rPr sz="2800" b="1" spc="-15" dirty="0">
                <a:latin typeface="Calibri"/>
                <a:cs typeface="Calibri"/>
              </a:rPr>
              <a:t>to </a:t>
            </a:r>
            <a:r>
              <a:rPr sz="2800" b="1" spc="-25" dirty="0">
                <a:latin typeface="Calibri"/>
                <a:cs typeface="Calibri"/>
              </a:rPr>
              <a:t>invest </a:t>
            </a:r>
            <a:r>
              <a:rPr sz="2800" b="1" spc="-10" dirty="0">
                <a:latin typeface="Calibri"/>
                <a:cs typeface="Calibri"/>
              </a:rPr>
              <a:t>in  </a:t>
            </a:r>
            <a:r>
              <a:rPr sz="2800" b="1" spc="-15" dirty="0">
                <a:latin typeface="Calibri"/>
                <a:cs typeface="Calibri"/>
              </a:rPr>
              <a:t>your </a:t>
            </a:r>
            <a:r>
              <a:rPr sz="2800" b="1" spc="-10" dirty="0">
                <a:latin typeface="Calibri"/>
                <a:cs typeface="Calibri"/>
              </a:rPr>
              <a:t>growth </a:t>
            </a:r>
            <a:r>
              <a:rPr sz="2800" b="1" spc="-5" dirty="0">
                <a:latin typeface="Calibri"/>
                <a:cs typeface="Calibri"/>
              </a:rPr>
              <a:t>and  </a:t>
            </a:r>
            <a:r>
              <a:rPr sz="2800" b="1" spc="-15" dirty="0">
                <a:latin typeface="Calibri"/>
                <a:cs typeface="Calibri"/>
              </a:rPr>
              <a:t>development.</a:t>
            </a:r>
            <a:endParaRPr sz="2800">
              <a:latin typeface="Calibri"/>
              <a:cs typeface="Calibri"/>
            </a:endParaRPr>
          </a:p>
        </p:txBody>
      </p:sp>
      <p:sp>
        <p:nvSpPr>
          <p:cNvPr id="5" name="object 5"/>
          <p:cNvSpPr/>
          <p:nvPr/>
        </p:nvSpPr>
        <p:spPr>
          <a:xfrm>
            <a:off x="4347971" y="839724"/>
            <a:ext cx="3512819" cy="263651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776215" y="3713987"/>
            <a:ext cx="2974835" cy="314248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928" y="1141990"/>
            <a:ext cx="3907790" cy="513715"/>
          </a:xfrm>
          <a:prstGeom prst="rect">
            <a:avLst/>
          </a:prstGeom>
        </p:spPr>
        <p:txBody>
          <a:bodyPr vert="horz" wrap="square" lIns="0" tIns="13335" rIns="0" bIns="0" rtlCol="0">
            <a:spAutoFit/>
          </a:bodyPr>
          <a:lstStyle/>
          <a:p>
            <a:pPr marL="12700">
              <a:lnSpc>
                <a:spcPct val="100000"/>
              </a:lnSpc>
              <a:spcBef>
                <a:spcPts val="105"/>
              </a:spcBef>
            </a:pPr>
            <a:r>
              <a:rPr sz="3200" dirty="0"/>
              <a:t>It </a:t>
            </a:r>
            <a:r>
              <a:rPr sz="3200" spc="-5" dirty="0"/>
              <a:t>is time-</a:t>
            </a:r>
            <a:r>
              <a:rPr sz="3200" spc="-35" dirty="0"/>
              <a:t> </a:t>
            </a:r>
            <a:r>
              <a:rPr sz="3200" spc="-5" dirty="0"/>
              <a:t>breathe!</a:t>
            </a:r>
            <a:endParaRPr sz="3200"/>
          </a:p>
        </p:txBody>
      </p:sp>
      <p:sp>
        <p:nvSpPr>
          <p:cNvPr id="4" name="object 4"/>
          <p:cNvSpPr txBox="1"/>
          <p:nvPr/>
        </p:nvSpPr>
        <p:spPr>
          <a:xfrm>
            <a:off x="535928" y="1718096"/>
            <a:ext cx="6276340" cy="2842260"/>
          </a:xfrm>
          <a:prstGeom prst="rect">
            <a:avLst/>
          </a:prstGeom>
        </p:spPr>
        <p:txBody>
          <a:bodyPr vert="horz" wrap="square" lIns="0" tIns="97790" rIns="0" bIns="0" rtlCol="0">
            <a:spAutoFit/>
          </a:bodyPr>
          <a:lstStyle/>
          <a:p>
            <a:pPr marL="353695" indent="-340995">
              <a:lnSpc>
                <a:spcPct val="100000"/>
              </a:lnSpc>
              <a:spcBef>
                <a:spcPts val="770"/>
              </a:spcBef>
              <a:buFont typeface="Arial"/>
              <a:buChar char="•"/>
              <a:tabLst>
                <a:tab pos="353695" algn="l"/>
                <a:tab pos="354330" algn="l"/>
              </a:tabLst>
            </a:pPr>
            <a:r>
              <a:rPr sz="2800" spc="-5" dirty="0">
                <a:latin typeface="Calibri"/>
                <a:cs typeface="Calibri"/>
              </a:rPr>
              <a:t>Go </a:t>
            </a:r>
            <a:r>
              <a:rPr sz="2800" spc="-20" dirty="0">
                <a:latin typeface="Calibri"/>
                <a:cs typeface="Calibri"/>
              </a:rPr>
              <a:t>forth </a:t>
            </a:r>
            <a:r>
              <a:rPr sz="2800" spc="-5" dirty="0">
                <a:latin typeface="Calibri"/>
                <a:cs typeface="Calibri"/>
              </a:rPr>
              <a:t>– with</a:t>
            </a:r>
            <a:r>
              <a:rPr sz="2800" spc="50" dirty="0">
                <a:latin typeface="Calibri"/>
                <a:cs typeface="Calibri"/>
              </a:rPr>
              <a:t> </a:t>
            </a:r>
            <a:r>
              <a:rPr sz="2800" b="1" spc="-20" dirty="0">
                <a:solidFill>
                  <a:srgbClr val="002060"/>
                </a:solidFill>
                <a:latin typeface="Calibri"/>
                <a:cs typeface="Calibri"/>
              </a:rPr>
              <a:t>Courage</a:t>
            </a:r>
            <a:endParaRPr sz="2800">
              <a:latin typeface="Calibri"/>
              <a:cs typeface="Calibri"/>
            </a:endParaRPr>
          </a:p>
          <a:p>
            <a:pPr marL="353695" indent="-340995">
              <a:lnSpc>
                <a:spcPct val="100000"/>
              </a:lnSpc>
              <a:spcBef>
                <a:spcPts val="675"/>
              </a:spcBef>
              <a:buFont typeface="Arial"/>
              <a:buChar char="•"/>
              <a:tabLst>
                <a:tab pos="353695" algn="l"/>
                <a:tab pos="354330" algn="l"/>
                <a:tab pos="1637030" algn="l"/>
              </a:tabLst>
            </a:pPr>
            <a:r>
              <a:rPr sz="2800" spc="-20" dirty="0">
                <a:latin typeface="Calibri"/>
                <a:cs typeface="Calibri"/>
              </a:rPr>
              <a:t>Interact	</a:t>
            </a:r>
            <a:r>
              <a:rPr sz="2800" spc="-5" dirty="0">
                <a:latin typeface="Calibri"/>
                <a:cs typeface="Calibri"/>
              </a:rPr>
              <a:t>- with</a:t>
            </a:r>
            <a:r>
              <a:rPr sz="2800" spc="10" dirty="0">
                <a:latin typeface="Calibri"/>
                <a:cs typeface="Calibri"/>
              </a:rPr>
              <a:t> </a:t>
            </a:r>
            <a:r>
              <a:rPr sz="2800" b="1" spc="-5" dirty="0">
                <a:solidFill>
                  <a:srgbClr val="002060"/>
                </a:solidFill>
                <a:latin typeface="Calibri"/>
                <a:cs typeface="Calibri"/>
              </a:rPr>
              <a:t>Compassion</a:t>
            </a:r>
            <a:endParaRPr sz="2800">
              <a:latin typeface="Calibri"/>
              <a:cs typeface="Calibri"/>
            </a:endParaRPr>
          </a:p>
          <a:p>
            <a:pPr marL="353695" marR="5080" indent="-340995">
              <a:lnSpc>
                <a:spcPct val="100000"/>
              </a:lnSpc>
              <a:spcBef>
                <a:spcPts val="670"/>
              </a:spcBef>
              <a:buFont typeface="Arial"/>
              <a:buChar char="•"/>
              <a:tabLst>
                <a:tab pos="353695" algn="l"/>
                <a:tab pos="354330" algn="l"/>
                <a:tab pos="2068195" algn="l"/>
              </a:tabLst>
            </a:pPr>
            <a:r>
              <a:rPr sz="2800" spc="-10" dirty="0">
                <a:latin typeface="Calibri"/>
                <a:cs typeface="Calibri"/>
              </a:rPr>
              <a:t>Interview</a:t>
            </a:r>
            <a:r>
              <a:rPr sz="2800" spc="-5" dirty="0">
                <a:latin typeface="Calibri"/>
                <a:cs typeface="Calibri"/>
              </a:rPr>
              <a:t> -	with </a:t>
            </a:r>
            <a:r>
              <a:rPr sz="2800" b="1" spc="-15" dirty="0">
                <a:solidFill>
                  <a:srgbClr val="002060"/>
                </a:solidFill>
                <a:latin typeface="Calibri"/>
                <a:cs typeface="Calibri"/>
              </a:rPr>
              <a:t>Competence </a:t>
            </a:r>
            <a:r>
              <a:rPr sz="2800" spc="-5" dirty="0">
                <a:latin typeface="Calibri"/>
                <a:cs typeface="Calibri"/>
              </a:rPr>
              <a:t>as </a:t>
            </a:r>
            <a:r>
              <a:rPr sz="2800" spc="-20" dirty="0">
                <a:latin typeface="Calibri"/>
                <a:cs typeface="Calibri"/>
              </a:rPr>
              <a:t>you  demonstrate </a:t>
            </a:r>
            <a:r>
              <a:rPr sz="2800" spc="-10" dirty="0">
                <a:latin typeface="Calibri"/>
                <a:cs typeface="Calibri"/>
              </a:rPr>
              <a:t>what </a:t>
            </a:r>
            <a:r>
              <a:rPr sz="2800" spc="-20" dirty="0">
                <a:latin typeface="Calibri"/>
                <a:cs typeface="Calibri"/>
              </a:rPr>
              <a:t>you </a:t>
            </a:r>
            <a:r>
              <a:rPr sz="2800" spc="-10" dirty="0">
                <a:latin typeface="Calibri"/>
                <a:cs typeface="Calibri"/>
              </a:rPr>
              <a:t>know </a:t>
            </a:r>
            <a:r>
              <a:rPr sz="2800" spc="-5" dirty="0">
                <a:latin typeface="Calibri"/>
                <a:cs typeface="Calibri"/>
              </a:rPr>
              <a:t>about </a:t>
            </a:r>
            <a:r>
              <a:rPr sz="2800" spc="-10" dirty="0">
                <a:latin typeface="Calibri"/>
                <a:cs typeface="Calibri"/>
              </a:rPr>
              <a:t>the  </a:t>
            </a:r>
            <a:r>
              <a:rPr sz="2800" spc="-20" dirty="0">
                <a:latin typeface="Calibri"/>
                <a:cs typeface="Calibri"/>
              </a:rPr>
              <a:t>organization, </a:t>
            </a:r>
            <a:r>
              <a:rPr sz="2800" spc="-25" dirty="0">
                <a:latin typeface="Calibri"/>
                <a:cs typeface="Calibri"/>
              </a:rPr>
              <a:t>target </a:t>
            </a:r>
            <a:r>
              <a:rPr sz="2800" spc="-10" dirty="0">
                <a:latin typeface="Calibri"/>
                <a:cs typeface="Calibri"/>
              </a:rPr>
              <a:t>population, </a:t>
            </a:r>
            <a:r>
              <a:rPr sz="2800" spc="-5" dirty="0">
                <a:latin typeface="Calibri"/>
                <a:cs typeface="Calibri"/>
              </a:rPr>
              <a:t>and </a:t>
            </a:r>
            <a:r>
              <a:rPr sz="2800" spc="-15" dirty="0">
                <a:latin typeface="Calibri"/>
                <a:cs typeface="Calibri"/>
              </a:rPr>
              <a:t>your  </a:t>
            </a:r>
            <a:r>
              <a:rPr sz="2800" spc="-30" dirty="0">
                <a:latin typeface="Calibri"/>
                <a:cs typeface="Calibri"/>
              </a:rPr>
              <a:t>school’s </a:t>
            </a:r>
            <a:r>
              <a:rPr sz="2800" spc="-10" dirty="0">
                <a:latin typeface="Calibri"/>
                <a:cs typeface="Calibri"/>
              </a:rPr>
              <a:t>field</a:t>
            </a:r>
            <a:r>
              <a:rPr sz="2800" spc="60" dirty="0">
                <a:latin typeface="Calibri"/>
                <a:cs typeface="Calibri"/>
              </a:rPr>
              <a:t> </a:t>
            </a:r>
            <a:r>
              <a:rPr sz="2800" spc="-15" dirty="0">
                <a:latin typeface="Calibri"/>
                <a:cs typeface="Calibri"/>
              </a:rPr>
              <a:t>expectations.</a:t>
            </a:r>
            <a:endParaRPr sz="2800">
              <a:latin typeface="Calibri"/>
              <a:cs typeface="Calibri"/>
            </a:endParaRPr>
          </a:p>
        </p:txBody>
      </p:sp>
      <p:sp>
        <p:nvSpPr>
          <p:cNvPr id="5" name="object 5"/>
          <p:cNvSpPr/>
          <p:nvPr/>
        </p:nvSpPr>
        <p:spPr>
          <a:xfrm>
            <a:off x="5669279" y="4255008"/>
            <a:ext cx="2776727" cy="260299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0200" y="1981200"/>
            <a:ext cx="6629399" cy="1951816"/>
          </a:xfrm>
          <a:prstGeom prst="rect">
            <a:avLst/>
          </a:prstGeom>
        </p:spPr>
        <p:txBody>
          <a:bodyPr vert="horz" wrap="square" lIns="0" tIns="12700" rIns="0" bIns="0" rtlCol="0">
            <a:spAutoFit/>
          </a:bodyPr>
          <a:lstStyle/>
          <a:p>
            <a:pPr marL="12700">
              <a:lnSpc>
                <a:spcPct val="100000"/>
              </a:lnSpc>
              <a:spcBef>
                <a:spcPts val="100"/>
              </a:spcBef>
            </a:pPr>
            <a:r>
              <a:rPr spc="-5" dirty="0"/>
              <a:t>Questions</a:t>
            </a:r>
            <a:r>
              <a:rPr lang="en-US" spc="-5" dirty="0"/>
              <a:t>?</a:t>
            </a:r>
            <a:br>
              <a:rPr lang="en-US" spc="-5" dirty="0"/>
            </a:br>
            <a:r>
              <a:rPr lang="en-US" spc="-5" dirty="0"/>
              <a:t>Ask your field contact person</a:t>
            </a:r>
            <a:endParaRPr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3999" cy="668121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490342" y="857827"/>
            <a:ext cx="4161790" cy="513715"/>
          </a:xfrm>
          <a:prstGeom prst="rect">
            <a:avLst/>
          </a:prstGeom>
        </p:spPr>
        <p:txBody>
          <a:bodyPr vert="horz" wrap="square" lIns="0" tIns="13335" rIns="0" bIns="0" rtlCol="0">
            <a:spAutoFit/>
          </a:bodyPr>
          <a:lstStyle/>
          <a:p>
            <a:pPr marL="12700">
              <a:lnSpc>
                <a:spcPct val="100000"/>
              </a:lnSpc>
              <a:spcBef>
                <a:spcPts val="105"/>
              </a:spcBef>
            </a:pPr>
            <a:r>
              <a:rPr sz="3200" spc="-5" dirty="0"/>
              <a:t>Signature</a:t>
            </a:r>
            <a:r>
              <a:rPr sz="3200" spc="-50" dirty="0"/>
              <a:t> </a:t>
            </a:r>
            <a:r>
              <a:rPr sz="3200" dirty="0"/>
              <a:t>Pedagogy</a:t>
            </a:r>
            <a:endParaRPr sz="3200"/>
          </a:p>
        </p:txBody>
      </p:sp>
      <p:sp>
        <p:nvSpPr>
          <p:cNvPr id="4" name="object 4"/>
          <p:cNvSpPr txBox="1"/>
          <p:nvPr/>
        </p:nvSpPr>
        <p:spPr>
          <a:xfrm>
            <a:off x="581967" y="1844414"/>
            <a:ext cx="4227830" cy="2585720"/>
          </a:xfrm>
          <a:prstGeom prst="rect">
            <a:avLst/>
          </a:prstGeom>
        </p:spPr>
        <p:txBody>
          <a:bodyPr vert="horz" wrap="square" lIns="0" tIns="12700" rIns="0" bIns="0" rtlCol="0">
            <a:spAutoFit/>
          </a:bodyPr>
          <a:lstStyle/>
          <a:p>
            <a:pPr marL="353695" marR="5080" indent="-340995">
              <a:lnSpc>
                <a:spcPct val="100000"/>
              </a:lnSpc>
              <a:spcBef>
                <a:spcPts val="100"/>
              </a:spcBef>
              <a:buFont typeface="Arial"/>
              <a:buChar char="•"/>
              <a:tabLst>
                <a:tab pos="353695" algn="l"/>
                <a:tab pos="354330" algn="l"/>
              </a:tabLst>
            </a:pPr>
            <a:r>
              <a:rPr sz="2400" b="1" spc="-5" dirty="0">
                <a:latin typeface="Verdana"/>
                <a:cs typeface="Verdana"/>
              </a:rPr>
              <a:t>Represent the central  form of instruction  and learning in which  </a:t>
            </a:r>
            <a:r>
              <a:rPr sz="2400" b="1" dirty="0">
                <a:latin typeface="Verdana"/>
                <a:cs typeface="Verdana"/>
              </a:rPr>
              <a:t>a </a:t>
            </a:r>
            <a:r>
              <a:rPr sz="2400" b="1" spc="-5" dirty="0">
                <a:latin typeface="Verdana"/>
                <a:cs typeface="Verdana"/>
              </a:rPr>
              <a:t>profession socializes  its students to  perform the role </a:t>
            </a:r>
            <a:r>
              <a:rPr sz="2400" b="1" spc="-10" dirty="0">
                <a:latin typeface="Verdana"/>
                <a:cs typeface="Verdana"/>
              </a:rPr>
              <a:t>of  </a:t>
            </a:r>
            <a:r>
              <a:rPr sz="2400" b="1" spc="-5" dirty="0">
                <a:latin typeface="Verdana"/>
                <a:cs typeface="Verdana"/>
              </a:rPr>
              <a:t>practitioner</a:t>
            </a:r>
            <a:endParaRPr sz="2400" dirty="0">
              <a:latin typeface="Verdana"/>
              <a:cs typeface="Verdana"/>
            </a:endParaRPr>
          </a:p>
        </p:txBody>
      </p:sp>
      <p:sp>
        <p:nvSpPr>
          <p:cNvPr id="5" name="object 5"/>
          <p:cNvSpPr/>
          <p:nvPr/>
        </p:nvSpPr>
        <p:spPr>
          <a:xfrm>
            <a:off x="5140451" y="1417320"/>
            <a:ext cx="1606295" cy="160629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618452" y="2572246"/>
            <a:ext cx="2078989" cy="272343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663439" y="3643884"/>
            <a:ext cx="1813560" cy="181356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0342" y="857827"/>
            <a:ext cx="4161790" cy="513715"/>
          </a:xfrm>
          <a:prstGeom prst="rect">
            <a:avLst/>
          </a:prstGeom>
        </p:spPr>
        <p:txBody>
          <a:bodyPr vert="horz" wrap="square" lIns="0" tIns="13335" rIns="0" bIns="0" rtlCol="0">
            <a:spAutoFit/>
          </a:bodyPr>
          <a:lstStyle/>
          <a:p>
            <a:pPr marL="12700">
              <a:lnSpc>
                <a:spcPct val="100000"/>
              </a:lnSpc>
              <a:spcBef>
                <a:spcPts val="105"/>
              </a:spcBef>
            </a:pPr>
            <a:r>
              <a:rPr sz="3200" spc="-5" dirty="0"/>
              <a:t>Signature</a:t>
            </a:r>
            <a:r>
              <a:rPr sz="3200" spc="-50" dirty="0"/>
              <a:t> </a:t>
            </a:r>
            <a:r>
              <a:rPr sz="3200" dirty="0"/>
              <a:t>Pedagogy</a:t>
            </a:r>
            <a:endParaRPr sz="3200"/>
          </a:p>
        </p:txBody>
      </p:sp>
      <p:sp>
        <p:nvSpPr>
          <p:cNvPr id="3" name="object 3"/>
          <p:cNvSpPr/>
          <p:nvPr/>
        </p:nvSpPr>
        <p:spPr>
          <a:xfrm>
            <a:off x="2924555" y="1461516"/>
            <a:ext cx="3294887" cy="329641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040889" y="2548318"/>
            <a:ext cx="1442720" cy="941069"/>
          </a:xfrm>
          <a:prstGeom prst="rect">
            <a:avLst/>
          </a:prstGeom>
        </p:spPr>
        <p:txBody>
          <a:bodyPr vert="horz" wrap="square" lIns="0" tIns="13335" rIns="0" bIns="0" rtlCol="0">
            <a:spAutoFit/>
          </a:bodyPr>
          <a:lstStyle/>
          <a:p>
            <a:pPr marL="12700" marR="5080">
              <a:lnSpc>
                <a:spcPct val="100000"/>
              </a:lnSpc>
              <a:spcBef>
                <a:spcPts val="105"/>
              </a:spcBef>
            </a:pPr>
            <a:r>
              <a:rPr sz="2000" b="1" spc="-10" dirty="0">
                <a:latin typeface="Calibri"/>
                <a:cs typeface="Calibri"/>
              </a:rPr>
              <a:t>Theoretical</a:t>
            </a:r>
            <a:r>
              <a:rPr sz="2000" b="1" spc="-50" dirty="0">
                <a:latin typeface="Calibri"/>
                <a:cs typeface="Calibri"/>
              </a:rPr>
              <a:t> </a:t>
            </a:r>
            <a:r>
              <a:rPr sz="2000" b="1" dirty="0">
                <a:latin typeface="Calibri"/>
                <a:cs typeface="Calibri"/>
              </a:rPr>
              <a:t>&amp; </a:t>
            </a:r>
            <a:r>
              <a:rPr sz="2000" b="1" spc="-5" dirty="0">
                <a:latin typeface="Calibri"/>
                <a:cs typeface="Calibri"/>
              </a:rPr>
              <a:t> conceptual  </a:t>
            </a:r>
            <a:r>
              <a:rPr sz="2000" b="1" spc="-15" dirty="0">
                <a:latin typeface="Calibri"/>
                <a:cs typeface="Calibri"/>
              </a:rPr>
              <a:t>c</a:t>
            </a:r>
            <a:r>
              <a:rPr sz="2000" b="1" dirty="0">
                <a:latin typeface="Calibri"/>
                <a:cs typeface="Calibri"/>
              </a:rPr>
              <a:t>o</a:t>
            </a:r>
            <a:r>
              <a:rPr sz="2000" b="1" spc="-20" dirty="0">
                <a:latin typeface="Calibri"/>
                <a:cs typeface="Calibri"/>
              </a:rPr>
              <a:t>n</a:t>
            </a:r>
            <a:r>
              <a:rPr sz="2000" b="1" dirty="0">
                <a:latin typeface="Calibri"/>
                <a:cs typeface="Calibri"/>
              </a:rPr>
              <a:t>t</a:t>
            </a:r>
            <a:r>
              <a:rPr sz="2000" b="1" spc="-5" dirty="0">
                <a:latin typeface="Calibri"/>
                <a:cs typeface="Calibri"/>
              </a:rPr>
              <a:t>ri</a:t>
            </a:r>
            <a:r>
              <a:rPr sz="2000" b="1" dirty="0">
                <a:latin typeface="Calibri"/>
                <a:cs typeface="Calibri"/>
              </a:rPr>
              <a:t>but</a:t>
            </a:r>
            <a:r>
              <a:rPr sz="2000" b="1" spc="-5" dirty="0">
                <a:latin typeface="Calibri"/>
                <a:cs typeface="Calibri"/>
              </a:rPr>
              <a:t>i</a:t>
            </a:r>
            <a:r>
              <a:rPr sz="2000" b="1" dirty="0">
                <a:latin typeface="Calibri"/>
                <a:cs typeface="Calibri"/>
              </a:rPr>
              <a:t>o</a:t>
            </a:r>
            <a:r>
              <a:rPr sz="2000" b="1" spc="-10" dirty="0">
                <a:latin typeface="Calibri"/>
                <a:cs typeface="Calibri"/>
              </a:rPr>
              <a:t>n</a:t>
            </a:r>
            <a:r>
              <a:rPr sz="2000" b="1" dirty="0">
                <a:latin typeface="Calibri"/>
                <a:cs typeface="Calibri"/>
              </a:rPr>
              <a:t>s</a:t>
            </a:r>
            <a:endParaRPr sz="2000">
              <a:latin typeface="Calibri"/>
              <a:cs typeface="Calibri"/>
            </a:endParaRPr>
          </a:p>
        </p:txBody>
      </p:sp>
      <p:sp>
        <p:nvSpPr>
          <p:cNvPr id="5" name="object 5"/>
          <p:cNvSpPr txBox="1"/>
          <p:nvPr/>
        </p:nvSpPr>
        <p:spPr>
          <a:xfrm>
            <a:off x="5612655" y="2702550"/>
            <a:ext cx="1322070" cy="636270"/>
          </a:xfrm>
          <a:prstGeom prst="rect">
            <a:avLst/>
          </a:prstGeom>
        </p:spPr>
        <p:txBody>
          <a:bodyPr vert="horz" wrap="square" lIns="0" tIns="13335" rIns="0" bIns="0" rtlCol="0">
            <a:spAutoFit/>
          </a:bodyPr>
          <a:lstStyle/>
          <a:p>
            <a:pPr marL="12700" marR="5080">
              <a:lnSpc>
                <a:spcPct val="100000"/>
              </a:lnSpc>
              <a:spcBef>
                <a:spcPts val="105"/>
              </a:spcBef>
            </a:pPr>
            <a:r>
              <a:rPr sz="2000" b="1" spc="-10" dirty="0">
                <a:latin typeface="Calibri"/>
                <a:cs typeface="Calibri"/>
              </a:rPr>
              <a:t>“real</a:t>
            </a:r>
            <a:r>
              <a:rPr sz="2000" b="1" spc="-70" dirty="0">
                <a:latin typeface="Calibri"/>
                <a:cs typeface="Calibri"/>
              </a:rPr>
              <a:t> </a:t>
            </a:r>
            <a:r>
              <a:rPr sz="2000" b="1" spc="-5" dirty="0">
                <a:latin typeface="Calibri"/>
                <a:cs typeface="Calibri"/>
              </a:rPr>
              <a:t>world”  experiences</a:t>
            </a:r>
            <a:endParaRPr sz="20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0342" y="902277"/>
            <a:ext cx="4161790" cy="513715"/>
          </a:xfrm>
          <a:prstGeom prst="rect">
            <a:avLst/>
          </a:prstGeom>
        </p:spPr>
        <p:txBody>
          <a:bodyPr vert="horz" wrap="square" lIns="0" tIns="13335" rIns="0" bIns="0" rtlCol="0">
            <a:spAutoFit/>
          </a:bodyPr>
          <a:lstStyle/>
          <a:p>
            <a:pPr marL="12700">
              <a:lnSpc>
                <a:spcPct val="100000"/>
              </a:lnSpc>
              <a:spcBef>
                <a:spcPts val="105"/>
              </a:spcBef>
            </a:pPr>
            <a:r>
              <a:rPr sz="3200" spc="-5" dirty="0"/>
              <a:t>Signature</a:t>
            </a:r>
            <a:r>
              <a:rPr sz="3200" spc="-50" dirty="0"/>
              <a:t> </a:t>
            </a:r>
            <a:r>
              <a:rPr sz="3200" dirty="0"/>
              <a:t>Pedagogy</a:t>
            </a:r>
            <a:endParaRPr sz="3200"/>
          </a:p>
        </p:txBody>
      </p:sp>
      <p:sp>
        <p:nvSpPr>
          <p:cNvPr id="3" name="object 3"/>
          <p:cNvSpPr/>
          <p:nvPr/>
        </p:nvSpPr>
        <p:spPr>
          <a:xfrm>
            <a:off x="2923793" y="1415992"/>
            <a:ext cx="3294887" cy="329641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040889" y="2548318"/>
            <a:ext cx="1442720" cy="941069"/>
          </a:xfrm>
          <a:prstGeom prst="rect">
            <a:avLst/>
          </a:prstGeom>
        </p:spPr>
        <p:txBody>
          <a:bodyPr vert="horz" wrap="square" lIns="0" tIns="13335" rIns="0" bIns="0" rtlCol="0">
            <a:spAutoFit/>
          </a:bodyPr>
          <a:lstStyle/>
          <a:p>
            <a:pPr marL="12700" marR="5080">
              <a:lnSpc>
                <a:spcPct val="100000"/>
              </a:lnSpc>
              <a:spcBef>
                <a:spcPts val="105"/>
              </a:spcBef>
            </a:pPr>
            <a:r>
              <a:rPr sz="2000" b="1" spc="-10" dirty="0">
                <a:latin typeface="Calibri"/>
                <a:cs typeface="Calibri"/>
              </a:rPr>
              <a:t>Theoretical</a:t>
            </a:r>
            <a:r>
              <a:rPr sz="2000" b="1" spc="-50" dirty="0">
                <a:latin typeface="Calibri"/>
                <a:cs typeface="Calibri"/>
              </a:rPr>
              <a:t> </a:t>
            </a:r>
            <a:r>
              <a:rPr sz="2000" b="1" dirty="0">
                <a:latin typeface="Calibri"/>
                <a:cs typeface="Calibri"/>
              </a:rPr>
              <a:t>&amp; </a:t>
            </a:r>
            <a:r>
              <a:rPr sz="2000" b="1" spc="-5" dirty="0">
                <a:latin typeface="Calibri"/>
                <a:cs typeface="Calibri"/>
              </a:rPr>
              <a:t> conceptual  </a:t>
            </a:r>
            <a:r>
              <a:rPr sz="2000" b="1" spc="-15" dirty="0">
                <a:latin typeface="Calibri"/>
                <a:cs typeface="Calibri"/>
              </a:rPr>
              <a:t>c</a:t>
            </a:r>
            <a:r>
              <a:rPr sz="2000" b="1" dirty="0">
                <a:latin typeface="Calibri"/>
                <a:cs typeface="Calibri"/>
              </a:rPr>
              <a:t>o</a:t>
            </a:r>
            <a:r>
              <a:rPr sz="2000" b="1" spc="-20" dirty="0">
                <a:latin typeface="Calibri"/>
                <a:cs typeface="Calibri"/>
              </a:rPr>
              <a:t>n</a:t>
            </a:r>
            <a:r>
              <a:rPr sz="2000" b="1" dirty="0">
                <a:latin typeface="Calibri"/>
                <a:cs typeface="Calibri"/>
              </a:rPr>
              <a:t>t</a:t>
            </a:r>
            <a:r>
              <a:rPr sz="2000" b="1" spc="-5" dirty="0">
                <a:latin typeface="Calibri"/>
                <a:cs typeface="Calibri"/>
              </a:rPr>
              <a:t>ri</a:t>
            </a:r>
            <a:r>
              <a:rPr sz="2000" b="1" dirty="0">
                <a:latin typeface="Calibri"/>
                <a:cs typeface="Calibri"/>
              </a:rPr>
              <a:t>but</a:t>
            </a:r>
            <a:r>
              <a:rPr sz="2000" b="1" spc="-5" dirty="0">
                <a:latin typeface="Calibri"/>
                <a:cs typeface="Calibri"/>
              </a:rPr>
              <a:t>i</a:t>
            </a:r>
            <a:r>
              <a:rPr sz="2000" b="1" dirty="0">
                <a:latin typeface="Calibri"/>
                <a:cs typeface="Calibri"/>
              </a:rPr>
              <a:t>o</a:t>
            </a:r>
            <a:r>
              <a:rPr sz="2000" b="1" spc="-10" dirty="0">
                <a:latin typeface="Calibri"/>
                <a:cs typeface="Calibri"/>
              </a:rPr>
              <a:t>n</a:t>
            </a:r>
            <a:r>
              <a:rPr sz="2000" b="1" dirty="0">
                <a:latin typeface="Calibri"/>
                <a:cs typeface="Calibri"/>
              </a:rPr>
              <a:t>s</a:t>
            </a:r>
            <a:endParaRPr sz="2000">
              <a:latin typeface="Calibri"/>
              <a:cs typeface="Calibri"/>
            </a:endParaRPr>
          </a:p>
        </p:txBody>
      </p:sp>
      <p:sp>
        <p:nvSpPr>
          <p:cNvPr id="5" name="object 5"/>
          <p:cNvSpPr txBox="1"/>
          <p:nvPr/>
        </p:nvSpPr>
        <p:spPr>
          <a:xfrm>
            <a:off x="5612655" y="2702550"/>
            <a:ext cx="1322070" cy="636270"/>
          </a:xfrm>
          <a:prstGeom prst="rect">
            <a:avLst/>
          </a:prstGeom>
        </p:spPr>
        <p:txBody>
          <a:bodyPr vert="horz" wrap="square" lIns="0" tIns="13335" rIns="0" bIns="0" rtlCol="0">
            <a:spAutoFit/>
          </a:bodyPr>
          <a:lstStyle/>
          <a:p>
            <a:pPr marL="12700" marR="5080">
              <a:lnSpc>
                <a:spcPct val="100000"/>
              </a:lnSpc>
              <a:spcBef>
                <a:spcPts val="105"/>
              </a:spcBef>
            </a:pPr>
            <a:r>
              <a:rPr sz="2000" b="1" spc="-10" dirty="0">
                <a:latin typeface="Calibri"/>
                <a:cs typeface="Calibri"/>
              </a:rPr>
              <a:t>“real</a:t>
            </a:r>
            <a:r>
              <a:rPr sz="2000" b="1" spc="-70" dirty="0">
                <a:latin typeface="Calibri"/>
                <a:cs typeface="Calibri"/>
              </a:rPr>
              <a:t> </a:t>
            </a:r>
            <a:r>
              <a:rPr sz="2000" b="1" spc="-5" dirty="0">
                <a:latin typeface="Calibri"/>
                <a:cs typeface="Calibri"/>
              </a:rPr>
              <a:t>world”  experiences</a:t>
            </a:r>
            <a:endParaRPr sz="2000">
              <a:latin typeface="Calibri"/>
              <a:cs typeface="Calibri"/>
            </a:endParaRPr>
          </a:p>
        </p:txBody>
      </p:sp>
      <p:sp>
        <p:nvSpPr>
          <p:cNvPr id="6" name="object 6"/>
          <p:cNvSpPr/>
          <p:nvPr/>
        </p:nvSpPr>
        <p:spPr>
          <a:xfrm>
            <a:off x="4338827" y="2802635"/>
            <a:ext cx="475487" cy="475487"/>
          </a:xfrm>
          <a:prstGeom prst="rect">
            <a:avLst/>
          </a:prstGeom>
          <a:blipFill>
            <a:blip r:embed="rId3" cstate="print"/>
            <a:stretch>
              <a:fillRect/>
            </a:stretch>
          </a:blipFill>
        </p:spPr>
        <p:txBody>
          <a:bodyPr wrap="square" lIns="0" tIns="0" rIns="0" bIns="0" rtlCol="0"/>
          <a:lstStyle/>
          <a:p>
            <a:endParaRPr/>
          </a:p>
        </p:txBody>
      </p:sp>
      <p:sp>
        <p:nvSpPr>
          <p:cNvPr id="7" name="TextBox 6">
            <a:extLst>
              <a:ext uri="{FF2B5EF4-FFF2-40B4-BE49-F238E27FC236}">
                <a16:creationId xmlns:a16="http://schemas.microsoft.com/office/drawing/2014/main" xmlns="" id="{6D83D86C-E260-4384-BC19-9508CE391198}"/>
              </a:ext>
            </a:extLst>
          </p:cNvPr>
          <p:cNvSpPr txBox="1"/>
          <p:nvPr/>
        </p:nvSpPr>
        <p:spPr>
          <a:xfrm>
            <a:off x="3483609" y="4495273"/>
            <a:ext cx="2438400" cy="646331"/>
          </a:xfrm>
          <a:prstGeom prst="rect">
            <a:avLst/>
          </a:prstGeom>
          <a:noFill/>
          <a:ln w="28575">
            <a:solidFill>
              <a:srgbClr val="FF0000"/>
            </a:solidFill>
          </a:ln>
        </p:spPr>
        <p:txBody>
          <a:bodyPr wrap="square" rtlCol="0">
            <a:spAutoFit/>
          </a:bodyPr>
          <a:lstStyle/>
          <a:p>
            <a:r>
              <a:rPr lang="en-US" dirty="0"/>
              <a:t>Field Education Does This</a:t>
            </a:r>
          </a:p>
        </p:txBody>
      </p:sp>
      <p:sp>
        <p:nvSpPr>
          <p:cNvPr id="8" name="Arrow: Up 7">
            <a:extLst>
              <a:ext uri="{FF2B5EF4-FFF2-40B4-BE49-F238E27FC236}">
                <a16:creationId xmlns:a16="http://schemas.microsoft.com/office/drawing/2014/main" xmlns="" id="{3DF0CBAB-66BB-434C-BCE9-06D78865811D}"/>
              </a:ext>
            </a:extLst>
          </p:cNvPr>
          <p:cNvSpPr/>
          <p:nvPr/>
        </p:nvSpPr>
        <p:spPr>
          <a:xfrm>
            <a:off x="4508244" y="3278122"/>
            <a:ext cx="228600" cy="11564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5998" y="2217000"/>
            <a:ext cx="7128509" cy="1400810"/>
          </a:xfrm>
          <a:prstGeom prst="rect">
            <a:avLst/>
          </a:prstGeom>
        </p:spPr>
        <p:txBody>
          <a:bodyPr vert="horz" wrap="square" lIns="0" tIns="174625" rIns="0" bIns="0" rtlCol="0">
            <a:spAutoFit/>
          </a:bodyPr>
          <a:lstStyle/>
          <a:p>
            <a:pPr algn="ctr">
              <a:lnSpc>
                <a:spcPct val="100000"/>
              </a:lnSpc>
              <a:spcBef>
                <a:spcPts val="1375"/>
              </a:spcBef>
            </a:pPr>
            <a:r>
              <a:rPr spc="-5" dirty="0"/>
              <a:t>Field Education</a:t>
            </a:r>
            <a:r>
              <a:rPr dirty="0"/>
              <a:t> </a:t>
            </a:r>
            <a:r>
              <a:rPr spc="-5" dirty="0"/>
              <a:t>Structure</a:t>
            </a:r>
          </a:p>
          <a:p>
            <a:pPr marL="1270" algn="ctr">
              <a:lnSpc>
                <a:spcPct val="100000"/>
              </a:lnSpc>
              <a:spcBef>
                <a:spcPts val="910"/>
              </a:spcBef>
            </a:pPr>
            <a:r>
              <a:rPr sz="3000" spc="-5" dirty="0">
                <a:solidFill>
                  <a:srgbClr val="FFFFFF"/>
                </a:solidFill>
              </a:rPr>
              <a:t>Expectations</a:t>
            </a:r>
            <a:r>
              <a:rPr sz="3000" spc="20" dirty="0">
                <a:solidFill>
                  <a:srgbClr val="FFFFFF"/>
                </a:solidFill>
              </a:rPr>
              <a:t> </a:t>
            </a:r>
            <a:r>
              <a:rPr sz="3000" spc="-5" dirty="0">
                <a:solidFill>
                  <a:srgbClr val="FFFFFF"/>
                </a:solidFill>
              </a:rPr>
              <a:t>?</a:t>
            </a:r>
            <a:endParaRPr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10895"/>
            <a:ext cx="9143999" cy="654710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48770" y="1562677"/>
            <a:ext cx="5444490" cy="513715"/>
          </a:xfrm>
          <a:prstGeom prst="rect">
            <a:avLst/>
          </a:prstGeom>
        </p:spPr>
        <p:txBody>
          <a:bodyPr vert="horz" wrap="square" lIns="0" tIns="13335" rIns="0" bIns="0" rtlCol="0">
            <a:spAutoFit/>
          </a:bodyPr>
          <a:lstStyle/>
          <a:p>
            <a:pPr marL="12700">
              <a:lnSpc>
                <a:spcPct val="100000"/>
              </a:lnSpc>
              <a:spcBef>
                <a:spcPts val="105"/>
              </a:spcBef>
            </a:pPr>
            <a:r>
              <a:rPr sz="3200" spc="-5" dirty="0"/>
              <a:t>Field </a:t>
            </a:r>
            <a:r>
              <a:rPr sz="3200" dirty="0"/>
              <a:t>Education</a:t>
            </a:r>
            <a:r>
              <a:rPr sz="3200" spc="-70" dirty="0"/>
              <a:t> </a:t>
            </a:r>
            <a:r>
              <a:rPr sz="3200" dirty="0"/>
              <a:t>Structure</a:t>
            </a:r>
            <a:endParaRPr sz="3200"/>
          </a:p>
        </p:txBody>
      </p:sp>
      <p:sp>
        <p:nvSpPr>
          <p:cNvPr id="4" name="object 4"/>
          <p:cNvSpPr txBox="1"/>
          <p:nvPr/>
        </p:nvSpPr>
        <p:spPr>
          <a:xfrm>
            <a:off x="140642" y="2101799"/>
            <a:ext cx="4016375" cy="3808094"/>
          </a:xfrm>
          <a:prstGeom prst="rect">
            <a:avLst/>
          </a:prstGeom>
        </p:spPr>
        <p:txBody>
          <a:bodyPr vert="horz" wrap="square" lIns="0" tIns="85725" rIns="0" bIns="0" rtlCol="0">
            <a:spAutoFit/>
          </a:bodyPr>
          <a:lstStyle/>
          <a:p>
            <a:pPr marL="353695" indent="-340995">
              <a:lnSpc>
                <a:spcPct val="100000"/>
              </a:lnSpc>
              <a:spcBef>
                <a:spcPts val="675"/>
              </a:spcBef>
              <a:buFont typeface="Wingdings"/>
              <a:buChar char=""/>
              <a:tabLst>
                <a:tab pos="353695" algn="l"/>
                <a:tab pos="354330" algn="l"/>
              </a:tabLst>
            </a:pPr>
            <a:r>
              <a:rPr sz="2400" spc="-45" dirty="0">
                <a:latin typeface="Calibri"/>
                <a:cs typeface="Calibri"/>
              </a:rPr>
              <a:t>Two </a:t>
            </a:r>
            <a:r>
              <a:rPr sz="2400" spc="-10" dirty="0">
                <a:latin typeface="Calibri"/>
                <a:cs typeface="Calibri"/>
              </a:rPr>
              <a:t>consecutive</a:t>
            </a:r>
            <a:r>
              <a:rPr sz="2400" spc="20" dirty="0">
                <a:latin typeface="Calibri"/>
                <a:cs typeface="Calibri"/>
              </a:rPr>
              <a:t> </a:t>
            </a:r>
            <a:r>
              <a:rPr sz="2400" spc="-10" dirty="0">
                <a:latin typeface="Calibri"/>
                <a:cs typeface="Calibri"/>
              </a:rPr>
              <a:t>semesters</a:t>
            </a:r>
            <a:endParaRPr lang="en-US" sz="2400" spc="-10" dirty="0">
              <a:latin typeface="Calibri"/>
              <a:cs typeface="Calibri"/>
            </a:endParaRPr>
          </a:p>
          <a:p>
            <a:pPr marL="353695" indent="-340995">
              <a:lnSpc>
                <a:spcPct val="100000"/>
              </a:lnSpc>
              <a:spcBef>
                <a:spcPts val="675"/>
              </a:spcBef>
              <a:buFont typeface="Wingdings"/>
              <a:buChar char=""/>
              <a:tabLst>
                <a:tab pos="353695" algn="l"/>
                <a:tab pos="354330" algn="l"/>
              </a:tabLst>
            </a:pPr>
            <a:r>
              <a:rPr lang="en-US" sz="2400" spc="-10" dirty="0">
                <a:latin typeface="Calibri"/>
                <a:cs typeface="Calibri"/>
              </a:rPr>
              <a:t>225 hours each semester</a:t>
            </a:r>
            <a:endParaRPr sz="2400" dirty="0">
              <a:latin typeface="Calibri"/>
              <a:cs typeface="Calibri"/>
            </a:endParaRPr>
          </a:p>
          <a:p>
            <a:pPr marL="353695" marR="196850" indent="-340995">
              <a:lnSpc>
                <a:spcPct val="100000"/>
              </a:lnSpc>
              <a:spcBef>
                <a:spcPts val="575"/>
              </a:spcBef>
              <a:buFont typeface="Wingdings"/>
              <a:buChar char=""/>
              <a:tabLst>
                <a:tab pos="353695" algn="l"/>
                <a:tab pos="354330" algn="l"/>
              </a:tabLst>
            </a:pPr>
            <a:r>
              <a:rPr sz="2400" spc="-15" dirty="0">
                <a:solidFill>
                  <a:srgbClr val="002060"/>
                </a:solidFill>
                <a:latin typeface="Calibri"/>
                <a:cs typeface="Calibri"/>
              </a:rPr>
              <a:t>Fall </a:t>
            </a:r>
            <a:r>
              <a:rPr sz="2400" dirty="0">
                <a:latin typeface="Calibri"/>
                <a:cs typeface="Calibri"/>
              </a:rPr>
              <a:t>&amp; </a:t>
            </a:r>
            <a:r>
              <a:rPr sz="2400" spc="-5" dirty="0">
                <a:solidFill>
                  <a:srgbClr val="002060"/>
                </a:solidFill>
                <a:latin typeface="Calibri"/>
                <a:cs typeface="Calibri"/>
              </a:rPr>
              <a:t>Spring </a:t>
            </a:r>
            <a:r>
              <a:rPr sz="2400" spc="-10" dirty="0">
                <a:solidFill>
                  <a:srgbClr val="002060"/>
                </a:solidFill>
                <a:latin typeface="Calibri"/>
                <a:cs typeface="Calibri"/>
              </a:rPr>
              <a:t>semesters </a:t>
            </a:r>
            <a:r>
              <a:rPr sz="2400" dirty="0">
                <a:latin typeface="Calibri"/>
                <a:cs typeface="Calibri"/>
              </a:rPr>
              <a:t>|</a:t>
            </a:r>
            <a:r>
              <a:rPr sz="2400" spc="-120" dirty="0">
                <a:latin typeface="Calibri"/>
                <a:cs typeface="Calibri"/>
              </a:rPr>
              <a:t> </a:t>
            </a:r>
            <a:r>
              <a:rPr sz="2400" dirty="0">
                <a:latin typeface="Calibri"/>
                <a:cs typeface="Calibri"/>
              </a:rPr>
              <a:t> </a:t>
            </a:r>
            <a:r>
              <a:rPr sz="2400" spc="-5" dirty="0">
                <a:latin typeface="Calibri"/>
                <a:cs typeface="Calibri"/>
              </a:rPr>
              <a:t>15  </a:t>
            </a:r>
            <a:r>
              <a:rPr sz="2400" spc="-15" dirty="0">
                <a:latin typeface="Calibri"/>
                <a:cs typeface="Calibri"/>
              </a:rPr>
              <a:t>hours </a:t>
            </a:r>
            <a:r>
              <a:rPr sz="2400" spc="-5" dirty="0">
                <a:latin typeface="Calibri"/>
                <a:cs typeface="Calibri"/>
              </a:rPr>
              <a:t>per week</a:t>
            </a:r>
            <a:endParaRPr sz="2400" dirty="0">
              <a:latin typeface="Calibri"/>
              <a:cs typeface="Calibri"/>
            </a:endParaRPr>
          </a:p>
          <a:p>
            <a:pPr marL="353695" indent="-340995">
              <a:lnSpc>
                <a:spcPct val="100000"/>
              </a:lnSpc>
              <a:spcBef>
                <a:spcPts val="575"/>
              </a:spcBef>
              <a:buFont typeface="Wingdings"/>
              <a:buChar char=""/>
              <a:tabLst>
                <a:tab pos="353695" algn="l"/>
                <a:tab pos="354330" algn="l"/>
              </a:tabLst>
            </a:pPr>
            <a:r>
              <a:rPr sz="2400" dirty="0">
                <a:solidFill>
                  <a:srgbClr val="002060"/>
                </a:solidFill>
                <a:latin typeface="Calibri"/>
                <a:cs typeface="Calibri"/>
              </a:rPr>
              <a:t>Summer</a:t>
            </a:r>
            <a:r>
              <a:rPr sz="2400" spc="-30" dirty="0">
                <a:solidFill>
                  <a:srgbClr val="002060"/>
                </a:solidFill>
                <a:latin typeface="Calibri"/>
                <a:cs typeface="Calibri"/>
              </a:rPr>
              <a:t> </a:t>
            </a:r>
            <a:r>
              <a:rPr sz="2400" spc="-10" dirty="0">
                <a:solidFill>
                  <a:srgbClr val="002060"/>
                </a:solidFill>
                <a:latin typeface="Calibri"/>
                <a:cs typeface="Calibri"/>
              </a:rPr>
              <a:t>semester</a:t>
            </a:r>
            <a:endParaRPr sz="2400" dirty="0">
              <a:latin typeface="Calibri"/>
              <a:cs typeface="Calibri"/>
            </a:endParaRPr>
          </a:p>
          <a:p>
            <a:pPr marL="353695" marR="32384" indent="-340995">
              <a:lnSpc>
                <a:spcPct val="100000"/>
              </a:lnSpc>
              <a:spcBef>
                <a:spcPts val="575"/>
              </a:spcBef>
              <a:buFont typeface="Wingdings"/>
              <a:buChar char=""/>
              <a:tabLst>
                <a:tab pos="353695" algn="l"/>
                <a:tab pos="354330" algn="l"/>
              </a:tabLst>
            </a:pPr>
            <a:r>
              <a:rPr lang="en-US" sz="2400" spc="-10" dirty="0">
                <a:latin typeface="Calibri"/>
                <a:cs typeface="Calibri"/>
              </a:rPr>
              <a:t>10-week Semester | </a:t>
            </a:r>
            <a:r>
              <a:rPr sz="2400" spc="-5" dirty="0">
                <a:latin typeface="Calibri"/>
                <a:cs typeface="Calibri"/>
              </a:rPr>
              <a:t>22.5 </a:t>
            </a:r>
            <a:r>
              <a:rPr sz="2400" spc="-15" dirty="0">
                <a:latin typeface="Calibri"/>
                <a:cs typeface="Calibri"/>
              </a:rPr>
              <a:t>hours</a:t>
            </a:r>
            <a:r>
              <a:rPr sz="2400" spc="-105" dirty="0">
                <a:latin typeface="Calibri"/>
                <a:cs typeface="Calibri"/>
              </a:rPr>
              <a:t> </a:t>
            </a:r>
            <a:r>
              <a:rPr sz="2400" spc="-5" dirty="0">
                <a:latin typeface="Calibri"/>
                <a:cs typeface="Calibri"/>
              </a:rPr>
              <a:t>per week</a:t>
            </a:r>
            <a:endParaRPr sz="2400" dirty="0">
              <a:latin typeface="Calibri"/>
              <a:cs typeface="Calibri"/>
            </a:endParaRPr>
          </a:p>
          <a:p>
            <a:pPr marL="353695" marR="5080" indent="-340995">
              <a:lnSpc>
                <a:spcPct val="100000"/>
              </a:lnSpc>
              <a:spcBef>
                <a:spcPts val="580"/>
              </a:spcBef>
              <a:buFont typeface="Wingdings"/>
              <a:buChar char=""/>
              <a:tabLst>
                <a:tab pos="353695" algn="l"/>
                <a:tab pos="354330" algn="l"/>
              </a:tabLst>
            </a:pPr>
            <a:r>
              <a:rPr lang="en-US" sz="2400" spc="-20" dirty="0">
                <a:latin typeface="Calibri"/>
                <a:cs typeface="Calibri"/>
              </a:rPr>
              <a:t>13-week Semester | </a:t>
            </a:r>
            <a:r>
              <a:rPr sz="2400" spc="-5" dirty="0">
                <a:latin typeface="Calibri"/>
                <a:cs typeface="Calibri"/>
              </a:rPr>
              <a:t>17.5 </a:t>
            </a:r>
            <a:r>
              <a:rPr sz="2400" spc="-15" dirty="0">
                <a:latin typeface="Calibri"/>
                <a:cs typeface="Calibri"/>
              </a:rPr>
              <a:t>hours  </a:t>
            </a:r>
            <a:r>
              <a:rPr sz="2400" dirty="0">
                <a:latin typeface="Calibri"/>
                <a:cs typeface="Calibri"/>
              </a:rPr>
              <a:t>per </a:t>
            </a:r>
            <a:r>
              <a:rPr sz="2400" spc="-5" dirty="0">
                <a:latin typeface="Calibri"/>
                <a:cs typeface="Calibri"/>
              </a:rPr>
              <a:t>week </a:t>
            </a:r>
            <a:endParaRPr sz="2400" dirty="0">
              <a:latin typeface="Calibri"/>
              <a:cs typeface="Calibri"/>
            </a:endParaRPr>
          </a:p>
        </p:txBody>
      </p:sp>
      <p:sp>
        <p:nvSpPr>
          <p:cNvPr id="5" name="object 5"/>
          <p:cNvSpPr/>
          <p:nvPr/>
        </p:nvSpPr>
        <p:spPr>
          <a:xfrm>
            <a:off x="4326635" y="2569463"/>
            <a:ext cx="4559807" cy="428853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21992"/>
            <a:ext cx="9143999" cy="653600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848770" y="1313299"/>
            <a:ext cx="5444490" cy="513715"/>
          </a:xfrm>
          <a:prstGeom prst="rect">
            <a:avLst/>
          </a:prstGeom>
        </p:spPr>
        <p:txBody>
          <a:bodyPr vert="horz" wrap="square" lIns="0" tIns="13335" rIns="0" bIns="0" rtlCol="0">
            <a:spAutoFit/>
          </a:bodyPr>
          <a:lstStyle/>
          <a:p>
            <a:pPr marL="12700">
              <a:lnSpc>
                <a:spcPct val="100000"/>
              </a:lnSpc>
              <a:spcBef>
                <a:spcPts val="105"/>
              </a:spcBef>
            </a:pPr>
            <a:r>
              <a:rPr sz="3200" spc="-5" dirty="0"/>
              <a:t>Field </a:t>
            </a:r>
            <a:r>
              <a:rPr sz="3200" dirty="0"/>
              <a:t>Education</a:t>
            </a:r>
            <a:r>
              <a:rPr sz="3200" spc="-70" dirty="0"/>
              <a:t> </a:t>
            </a:r>
            <a:r>
              <a:rPr sz="3200" dirty="0"/>
              <a:t>Structure</a:t>
            </a:r>
            <a:endParaRPr sz="3200"/>
          </a:p>
        </p:txBody>
      </p:sp>
      <p:sp>
        <p:nvSpPr>
          <p:cNvPr id="4" name="object 4"/>
          <p:cNvSpPr txBox="1"/>
          <p:nvPr/>
        </p:nvSpPr>
        <p:spPr>
          <a:xfrm>
            <a:off x="4588817" y="1997945"/>
            <a:ext cx="4243070" cy="4383251"/>
          </a:xfrm>
          <a:prstGeom prst="rect">
            <a:avLst/>
          </a:prstGeom>
        </p:spPr>
        <p:txBody>
          <a:bodyPr vert="horz" wrap="square" lIns="0" tIns="12700" rIns="0" bIns="0" rtlCol="0">
            <a:spAutoFit/>
          </a:bodyPr>
          <a:lstStyle/>
          <a:p>
            <a:pPr marL="353695" indent="-340995">
              <a:lnSpc>
                <a:spcPct val="100000"/>
              </a:lnSpc>
              <a:spcBef>
                <a:spcPts val="575"/>
              </a:spcBef>
              <a:buFont typeface="Wingdings"/>
              <a:buChar char=""/>
              <a:tabLst>
                <a:tab pos="353695" algn="l"/>
                <a:tab pos="354330" algn="l"/>
              </a:tabLst>
            </a:pPr>
            <a:r>
              <a:rPr sz="2400" spc="-15" dirty="0">
                <a:latin typeface="Calibri"/>
                <a:cs typeface="Calibri"/>
              </a:rPr>
              <a:t>Grade </a:t>
            </a:r>
            <a:r>
              <a:rPr sz="2400" spc="-10" dirty="0">
                <a:latin typeface="Calibri"/>
                <a:cs typeface="Calibri"/>
              </a:rPr>
              <a:t>structure </a:t>
            </a:r>
            <a:r>
              <a:rPr sz="2400" spc="-5" dirty="0">
                <a:latin typeface="Calibri"/>
                <a:cs typeface="Calibri"/>
              </a:rPr>
              <a:t>|A </a:t>
            </a:r>
            <a:r>
              <a:rPr sz="2400" spc="-10" dirty="0">
                <a:latin typeface="Calibri"/>
                <a:cs typeface="Calibri"/>
              </a:rPr>
              <a:t>through</a:t>
            </a:r>
            <a:r>
              <a:rPr sz="2400" spc="-30" dirty="0">
                <a:latin typeface="Calibri"/>
                <a:cs typeface="Calibri"/>
              </a:rPr>
              <a:t> </a:t>
            </a:r>
            <a:r>
              <a:rPr sz="2400" dirty="0">
                <a:latin typeface="Calibri"/>
                <a:cs typeface="Calibri"/>
              </a:rPr>
              <a:t>F</a:t>
            </a:r>
          </a:p>
          <a:p>
            <a:pPr marL="353695" marR="138430" indent="-340995">
              <a:lnSpc>
                <a:spcPct val="100000"/>
              </a:lnSpc>
              <a:spcBef>
                <a:spcPts val="575"/>
              </a:spcBef>
              <a:buFont typeface="Wingdings"/>
              <a:buChar char=""/>
              <a:tabLst>
                <a:tab pos="353695" algn="l"/>
                <a:tab pos="354330" algn="l"/>
              </a:tabLst>
            </a:pPr>
            <a:r>
              <a:rPr sz="2400" spc="-15" dirty="0">
                <a:latin typeface="Calibri"/>
                <a:cs typeface="Calibri"/>
              </a:rPr>
              <a:t>Fail </a:t>
            </a:r>
            <a:r>
              <a:rPr sz="2400" dirty="0">
                <a:latin typeface="Calibri"/>
                <a:cs typeface="Calibri"/>
              </a:rPr>
              <a:t>= </a:t>
            </a:r>
            <a:r>
              <a:rPr sz="2400" spc="-10" dirty="0">
                <a:latin typeface="Calibri"/>
                <a:cs typeface="Calibri"/>
              </a:rPr>
              <a:t>repeat </a:t>
            </a:r>
            <a:r>
              <a:rPr sz="2400" dirty="0">
                <a:latin typeface="Calibri"/>
                <a:cs typeface="Calibri"/>
              </a:rPr>
              <a:t>field </a:t>
            </a:r>
            <a:r>
              <a:rPr sz="2400" spc="-10" dirty="0">
                <a:latin typeface="Calibri"/>
                <a:cs typeface="Calibri"/>
              </a:rPr>
              <a:t>education,</a:t>
            </a:r>
            <a:r>
              <a:rPr sz="2400" spc="-85" dirty="0">
                <a:latin typeface="Calibri"/>
                <a:cs typeface="Calibri"/>
              </a:rPr>
              <a:t> </a:t>
            </a:r>
            <a:r>
              <a:rPr sz="2400" dirty="0">
                <a:latin typeface="Calibri"/>
                <a:cs typeface="Calibri"/>
              </a:rPr>
              <a:t>if  </a:t>
            </a:r>
            <a:r>
              <a:rPr sz="2400" spc="-15" dirty="0">
                <a:latin typeface="Calibri"/>
                <a:cs typeface="Calibri"/>
              </a:rPr>
              <a:t>approved</a:t>
            </a:r>
            <a:r>
              <a:rPr lang="en-US" sz="2400" spc="-15" dirty="0">
                <a:latin typeface="Calibri"/>
                <a:cs typeface="Calibri"/>
              </a:rPr>
              <a:t> </a:t>
            </a:r>
            <a:r>
              <a:rPr sz="2400" spc="-15" dirty="0">
                <a:latin typeface="Calibri"/>
                <a:cs typeface="Calibri"/>
              </a:rPr>
              <a:t>| </a:t>
            </a:r>
            <a:endParaRPr lang="en-US" sz="2400" spc="-15" dirty="0">
              <a:latin typeface="Calibri"/>
              <a:cs typeface="Calibri"/>
            </a:endParaRPr>
          </a:p>
          <a:p>
            <a:pPr marL="353695" marR="138430" indent="-340995">
              <a:lnSpc>
                <a:spcPct val="100000"/>
              </a:lnSpc>
              <a:spcBef>
                <a:spcPts val="575"/>
              </a:spcBef>
              <a:buFont typeface="Wingdings"/>
              <a:buChar char=""/>
              <a:tabLst>
                <a:tab pos="353695" algn="l"/>
                <a:tab pos="354330" algn="l"/>
              </a:tabLst>
            </a:pPr>
            <a:r>
              <a:rPr lang="en-US" sz="2400" spc="-15" dirty="0">
                <a:latin typeface="Calibri"/>
                <a:cs typeface="Calibri"/>
              </a:rPr>
              <a:t>Field Education IS a </a:t>
            </a:r>
            <a:r>
              <a:rPr sz="2400" spc="-15" dirty="0">
                <a:latin typeface="Calibri"/>
                <a:cs typeface="Calibri"/>
              </a:rPr>
              <a:t>course</a:t>
            </a:r>
            <a:r>
              <a:rPr lang="en-US" sz="2400" spc="-15" dirty="0">
                <a:latin typeface="Calibri"/>
                <a:cs typeface="Calibri"/>
              </a:rPr>
              <a:t> And has assignments</a:t>
            </a:r>
            <a:endParaRPr sz="2400" dirty="0">
              <a:latin typeface="Calibri"/>
              <a:cs typeface="Calibri"/>
            </a:endParaRPr>
          </a:p>
          <a:p>
            <a:pPr marL="353695" marR="556260" indent="-340995">
              <a:lnSpc>
                <a:spcPct val="100000"/>
              </a:lnSpc>
              <a:spcBef>
                <a:spcPts val="575"/>
              </a:spcBef>
              <a:buFont typeface="Wingdings"/>
              <a:buChar char=""/>
              <a:tabLst>
                <a:tab pos="353695" algn="l"/>
                <a:tab pos="354330" algn="l"/>
              </a:tabLst>
            </a:pPr>
            <a:r>
              <a:rPr sz="2400" dirty="0">
                <a:latin typeface="Calibri"/>
                <a:cs typeface="Calibri"/>
              </a:rPr>
              <a:t>1 </a:t>
            </a:r>
            <a:r>
              <a:rPr sz="2400" spc="-5" dirty="0">
                <a:latin typeface="Calibri"/>
                <a:cs typeface="Calibri"/>
              </a:rPr>
              <a:t>minimum hour of</a:t>
            </a:r>
            <a:r>
              <a:rPr sz="2400" spc="-85" dirty="0">
                <a:latin typeface="Calibri"/>
                <a:cs typeface="Calibri"/>
              </a:rPr>
              <a:t> </a:t>
            </a:r>
            <a:r>
              <a:rPr sz="2400" spc="-5" dirty="0">
                <a:latin typeface="Calibri"/>
                <a:cs typeface="Calibri"/>
              </a:rPr>
              <a:t>weekly  supervision </a:t>
            </a:r>
            <a:r>
              <a:rPr sz="2400" dirty="0">
                <a:latin typeface="Calibri"/>
                <a:cs typeface="Calibri"/>
              </a:rPr>
              <a:t>with field  </a:t>
            </a:r>
            <a:r>
              <a:rPr sz="2400" spc="-10" dirty="0">
                <a:latin typeface="Calibri"/>
                <a:cs typeface="Calibri"/>
              </a:rPr>
              <a:t>instructor</a:t>
            </a:r>
            <a:endParaRPr sz="2400" dirty="0">
              <a:latin typeface="Calibri"/>
              <a:cs typeface="Calibri"/>
            </a:endParaRPr>
          </a:p>
          <a:p>
            <a:pPr marL="353695" marR="5080" indent="-340995">
              <a:lnSpc>
                <a:spcPct val="100000"/>
              </a:lnSpc>
              <a:spcBef>
                <a:spcPts val="575"/>
              </a:spcBef>
              <a:buFont typeface="Wingdings"/>
              <a:buChar char=""/>
              <a:tabLst>
                <a:tab pos="353695" algn="l"/>
                <a:tab pos="354330" algn="l"/>
              </a:tabLst>
            </a:pPr>
            <a:r>
              <a:rPr lang="en-US" sz="2400" dirty="0">
                <a:latin typeface="Calibri"/>
                <a:cs typeface="Calibri"/>
              </a:rPr>
              <a:t>At least, </a:t>
            </a:r>
            <a:r>
              <a:rPr sz="2400" dirty="0">
                <a:latin typeface="Calibri"/>
                <a:cs typeface="Calibri"/>
              </a:rPr>
              <a:t>1 </a:t>
            </a:r>
            <a:r>
              <a:rPr sz="2400" spc="-10" dirty="0">
                <a:latin typeface="Calibri"/>
                <a:cs typeface="Calibri"/>
              </a:rPr>
              <a:t>Required </a:t>
            </a:r>
            <a:r>
              <a:rPr sz="2400" spc="-5" dirty="0">
                <a:latin typeface="Calibri"/>
                <a:cs typeface="Calibri"/>
              </a:rPr>
              <a:t>visit </a:t>
            </a:r>
            <a:r>
              <a:rPr sz="2400" spc="-10" dirty="0">
                <a:latin typeface="Calibri"/>
                <a:cs typeface="Calibri"/>
              </a:rPr>
              <a:t>by Faculty</a:t>
            </a:r>
            <a:r>
              <a:rPr sz="2400" spc="-114" dirty="0">
                <a:latin typeface="Calibri"/>
                <a:cs typeface="Calibri"/>
              </a:rPr>
              <a:t> </a:t>
            </a:r>
            <a:r>
              <a:rPr sz="2400" dirty="0">
                <a:latin typeface="Calibri"/>
                <a:cs typeface="Calibri"/>
              </a:rPr>
              <a:t>Field  </a:t>
            </a:r>
            <a:r>
              <a:rPr sz="2400" spc="-5" dirty="0">
                <a:latin typeface="Calibri"/>
                <a:cs typeface="Calibri"/>
              </a:rPr>
              <a:t>Liaison </a:t>
            </a:r>
            <a:r>
              <a:rPr sz="2400" dirty="0">
                <a:latin typeface="Calibri"/>
                <a:cs typeface="Calibri"/>
              </a:rPr>
              <a:t>per</a:t>
            </a:r>
            <a:r>
              <a:rPr sz="2400" spc="-5" dirty="0">
                <a:latin typeface="Calibri"/>
                <a:cs typeface="Calibri"/>
              </a:rPr>
              <a:t> </a:t>
            </a:r>
            <a:r>
              <a:rPr sz="2400" spc="-10" dirty="0">
                <a:latin typeface="Calibri"/>
                <a:cs typeface="Calibri"/>
              </a:rPr>
              <a:t>semester</a:t>
            </a:r>
            <a:endParaRPr sz="2400" dirty="0">
              <a:latin typeface="Calibri"/>
              <a:cs typeface="Calibri"/>
            </a:endParaRPr>
          </a:p>
        </p:txBody>
      </p:sp>
      <p:sp>
        <p:nvSpPr>
          <p:cNvPr id="5" name="object 5"/>
          <p:cNvSpPr/>
          <p:nvPr/>
        </p:nvSpPr>
        <p:spPr>
          <a:xfrm>
            <a:off x="496851" y="1736933"/>
            <a:ext cx="3595115" cy="47990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1062</Words>
  <Application>Microsoft Office PowerPoint</Application>
  <PresentationFormat>On-screen Show (4:3)</PresentationFormat>
  <Paragraphs>194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Field Education has a team member on each campus</vt:lpstr>
      <vt:lpstr>Social Work Discipline Signature Pedagogy is Field Education</vt:lpstr>
      <vt:lpstr>Signature Pedagogy</vt:lpstr>
      <vt:lpstr>Signature Pedagogy</vt:lpstr>
      <vt:lpstr>Signature Pedagogy</vt:lpstr>
      <vt:lpstr>Field Education Structure Expectations ?</vt:lpstr>
      <vt:lpstr>Field Education Structure</vt:lpstr>
      <vt:lpstr>Field Education Structure</vt:lpstr>
      <vt:lpstr>Field Education Structure</vt:lpstr>
      <vt:lpstr>Field Education Structure</vt:lpstr>
      <vt:lpstr>Field Education Procedure</vt:lpstr>
      <vt:lpstr>PowerPoint Presentation</vt:lpstr>
      <vt:lpstr>Emerging Generalist</vt:lpstr>
      <vt:lpstr>PowerPoint Presentation</vt:lpstr>
      <vt:lpstr>Field Education Terminology</vt:lpstr>
      <vt:lpstr>15 Practice Areas- Council on Social Work Education (CSWE)  Target Audience Target Population</vt:lpstr>
      <vt:lpstr>PowerPoint Presentation</vt:lpstr>
      <vt:lpstr>Field Agency Sites</vt:lpstr>
      <vt:lpstr>Securing your field placement</vt:lpstr>
      <vt:lpstr>Field Education Procedure- processes</vt:lpstr>
      <vt:lpstr>PowerPoint Presentation</vt:lpstr>
      <vt:lpstr>Pre-Placement Forms and Process</vt:lpstr>
      <vt:lpstr>Pre-Placement Forms and Process</vt:lpstr>
      <vt:lpstr>Now Time to Find a Placement</vt:lpstr>
      <vt:lpstr>PowerPoint Presentation</vt:lpstr>
      <vt:lpstr>Template Email Good morning/afternoon/evening Ms. Pitts,</vt:lpstr>
      <vt:lpstr>PowerPoint Presentation</vt:lpstr>
      <vt:lpstr>Student Reminders</vt:lpstr>
      <vt:lpstr>You are unknown…for now!</vt:lpstr>
      <vt:lpstr>Learner driven interview questions/ exploratory statements</vt:lpstr>
      <vt:lpstr>Social Media</vt:lpstr>
      <vt:lpstr>It is time- breathe!</vt:lpstr>
      <vt:lpstr>Questions? Ask your field contact person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Standard User</dc:creator>
  <cp:lastModifiedBy>0</cp:lastModifiedBy>
  <cp:revision>8</cp:revision>
  <dcterms:created xsi:type="dcterms:W3CDTF">2019-08-01T13:22:09Z</dcterms:created>
  <dcterms:modified xsi:type="dcterms:W3CDTF">2019-08-02T19:35:10Z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2017-03-01T00:00:00Z</vt:filetime>
  </property>
  <property fmtid="{D5CDD505-2E9C-101B-9397-08002B2CF9AE}" pid="3" name="Creator">
    <vt:lpwstr>Acrobat PDFMaker 11 for PowerPoint</vt:lpwstr>
  </property>
  <property fmtid="{D5CDD505-2E9C-101B-9397-08002B2CF9AE}" pid="4" name="LastSaved">
    <vt:filetime>2019-08-01T00:00:00Z</vt:filetime>
  </property>
</Properties>
</file>